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258" r:id="rId5"/>
    <p:sldId id="289" r:id="rId6"/>
    <p:sldId id="492" r:id="rId7"/>
    <p:sldId id="495" r:id="rId8"/>
    <p:sldId id="494" r:id="rId9"/>
    <p:sldId id="503" r:id="rId10"/>
    <p:sldId id="510" r:id="rId11"/>
    <p:sldId id="496" r:id="rId12"/>
    <p:sldId id="265" r:id="rId13"/>
    <p:sldId id="497" r:id="rId14"/>
    <p:sldId id="499" r:id="rId15"/>
    <p:sldId id="498" r:id="rId16"/>
    <p:sldId id="500" r:id="rId17"/>
    <p:sldId id="501" r:id="rId18"/>
    <p:sldId id="502" r:id="rId19"/>
    <p:sldId id="506" r:id="rId20"/>
    <p:sldId id="504" r:id="rId21"/>
    <p:sldId id="507" r:id="rId22"/>
    <p:sldId id="508" r:id="rId23"/>
    <p:sldId id="509" r:id="rId24"/>
    <p:sldId id="511" r:id="rId25"/>
    <p:sldId id="513" r:id="rId26"/>
    <p:sldId id="515" r:id="rId27"/>
    <p:sldId id="286" r:id="rId28"/>
    <p:sldId id="514" r:id="rId29"/>
    <p:sldId id="276" r:id="rId30"/>
    <p:sldId id="505" r:id="rId31"/>
    <p:sldId id="51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FCB"/>
    <a:srgbClr val="F76E64"/>
    <a:srgbClr val="FFFFFF"/>
    <a:srgbClr val="CB9100"/>
    <a:srgbClr val="74A900"/>
    <a:srgbClr val="FFBF00"/>
    <a:srgbClr val="AABE38"/>
    <a:srgbClr val="0D1117"/>
    <a:srgbClr val="022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008BC4-7030-46EF-8718-671D31E77631}" v="143" dt="2023-10-30T20:54:32.4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4558" autoAdjust="0"/>
  </p:normalViewPr>
  <p:slideViewPr>
    <p:cSldViewPr snapToGrid="0">
      <p:cViewPr varScale="1">
        <p:scale>
          <a:sx n="93" d="100"/>
          <a:sy n="93" d="100"/>
        </p:scale>
        <p:origin x="70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8D359-35E6-4812-A802-D87A3B9D7F24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45432-0822-4044-A4DA-D9482F826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49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492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163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5170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5102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# </a:t>
            </a:r>
            <a:r>
              <a:rPr lang="en-US" dirty="0" err="1"/>
              <a:t>midasin</a:t>
            </a:r>
            <a:r>
              <a:rPr lang="en-US" dirty="0"/>
              <a:t>   G006924 </a:t>
            </a:r>
            <a:r>
              <a:rPr lang="en-US" dirty="0" err="1"/>
              <a:t>StenoNB</a:t>
            </a:r>
            <a:r>
              <a:rPr lang="en-US" dirty="0"/>
              <a:t> I_ISC </a:t>
            </a:r>
            <a:r>
              <a:rPr lang="en-US" dirty="0" err="1"/>
              <a:t>I_FemGC</a:t>
            </a:r>
            <a:endParaRPr lang="en-US" dirty="0"/>
          </a:p>
          <a:p>
            <a:pPr algn="l"/>
            <a:r>
              <a:rPr lang="en-US" dirty="0"/>
              <a:t># </a:t>
            </a:r>
            <a:r>
              <a:rPr lang="en-US" dirty="0" err="1"/>
              <a:t>Lwamide</a:t>
            </a:r>
            <a:r>
              <a:rPr lang="en-US" dirty="0"/>
              <a:t> G018128 Ec3N En1N</a:t>
            </a:r>
          </a:p>
          <a:p>
            <a:pPr algn="l"/>
            <a:r>
              <a:rPr lang="en-US" dirty="0"/>
              <a:t># CAII G023665 </a:t>
            </a:r>
            <a:r>
              <a:rPr lang="en-US" dirty="0" err="1"/>
              <a:t>isoNB</a:t>
            </a:r>
            <a:endParaRPr lang="en-US" dirty="0"/>
          </a:p>
          <a:p>
            <a:pPr algn="l"/>
            <a:r>
              <a:rPr lang="en-US" dirty="0"/>
              <a:t># MEP1A   G019984 </a:t>
            </a:r>
            <a:r>
              <a:rPr lang="en-US" dirty="0" err="1"/>
              <a:t>En_tentacle</a:t>
            </a:r>
            <a:r>
              <a:rPr lang="en-US" dirty="0"/>
              <a:t> </a:t>
            </a:r>
            <a:r>
              <a:rPr lang="en-US" dirty="0" err="1"/>
              <a:t>En_Foot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0902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Foot: No disappearing population</a:t>
            </a:r>
          </a:p>
          <a:p>
            <a:pPr algn="l"/>
            <a:r>
              <a:rPr lang="en-US" dirty="0"/>
              <a:t>Head: Gland and neuron populations disappeared and reappeared =&gt; Will focus on head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The eye is not very good at telling us whether there were big shifts in cell pop except there/not there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3066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9324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869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5339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4200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10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3517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44595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5158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54419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1495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663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47802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1290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4049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5887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8527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9016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335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2707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1" i="0" u="none" strike="noStrike" baseline="0" dirty="0">
                <a:latin typeface="TimesNewRomanPS-BoldMT"/>
              </a:rPr>
              <a:t>Figure 1: A time course </a:t>
            </a:r>
            <a:r>
              <a:rPr lang="en-US" sz="1800" b="1" i="0" u="none" strike="noStrike" baseline="0" dirty="0" err="1">
                <a:latin typeface="TimesNewRomanPS-BoldMT"/>
              </a:rPr>
              <a:t>scRNA</a:t>
            </a:r>
            <a:r>
              <a:rPr lang="en-US" sz="1800" b="1" i="0" u="none" strike="noStrike" baseline="0" dirty="0">
                <a:latin typeface="TimesNewRomanPS-BoldMT"/>
              </a:rPr>
              <a:t> sequencing of </a:t>
            </a:r>
            <a:r>
              <a:rPr lang="en-US" sz="1800" b="1" i="1" u="none" strike="noStrike" baseline="0" dirty="0">
                <a:latin typeface="TimesNewRomanPS-BoldItalicMT"/>
              </a:rPr>
              <a:t>Hydra </a:t>
            </a:r>
            <a:r>
              <a:rPr lang="en-US" sz="1800" b="1" i="0" u="none" strike="noStrike" baseline="0" dirty="0">
                <a:latin typeface="TimesNewRomanPS-BoldMT"/>
              </a:rPr>
              <a:t>regeneration captures </a:t>
            </a:r>
            <a:r>
              <a:rPr lang="en-US" sz="1800" b="0" i="0" u="none" strike="noStrike" baseline="0" dirty="0">
                <a:latin typeface="TimesNewRomanPSMT"/>
              </a:rPr>
              <a:t>490 </a:t>
            </a:r>
            <a:r>
              <a:rPr lang="en-US" sz="1800" b="1" i="0" u="none" strike="noStrike" baseline="0" dirty="0">
                <a:latin typeface="TimesNewRomanPS-BoldMT"/>
              </a:rPr>
              <a:t>the emergence of missing</a:t>
            </a:r>
          </a:p>
          <a:p>
            <a:pPr algn="l"/>
            <a:r>
              <a:rPr lang="en-US" sz="1800" b="1" i="0" u="none" strike="noStrike" baseline="0" dirty="0">
                <a:latin typeface="TimesNewRomanPS-BoldMT"/>
              </a:rPr>
              <a:t>axial identities. </a:t>
            </a:r>
            <a:r>
              <a:rPr lang="en-US" sz="1800" b="0" i="0" u="none" strike="noStrike" baseline="0" dirty="0">
                <a:latin typeface="TimesNewRomanPSMT"/>
              </a:rPr>
              <a:t>(</a:t>
            </a:r>
            <a:r>
              <a:rPr lang="en-US" sz="1800" b="1" i="0" u="none" strike="noStrike" baseline="0" dirty="0">
                <a:latin typeface="TimesNewRomanPS-BoldMT"/>
              </a:rPr>
              <a:t>A</a:t>
            </a:r>
            <a:r>
              <a:rPr lang="en-US" sz="1800" b="0" i="0" u="none" strike="noStrike" baseline="0" dirty="0">
                <a:latin typeface="TimesNewRomanPSMT"/>
              </a:rPr>
              <a:t>) Hydra regenerates axial pattern after mid-gastric bisection. Animals regenerating oral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(lower panel) and aboral extremities (upper panel) are imaged at the indicated time points, corresponding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to those used for </a:t>
            </a:r>
            <a:r>
              <a:rPr lang="en-US" sz="1800" b="0" i="0" u="none" strike="noStrike" baseline="0" dirty="0" err="1">
                <a:latin typeface="TimesNewRomanPSMT"/>
              </a:rPr>
              <a:t>scRNA</a:t>
            </a:r>
            <a:r>
              <a:rPr lang="en-US" sz="1800" b="0" i="0" u="none" strike="noStrike" baseline="0" dirty="0">
                <a:latin typeface="TimesNewRomanPSMT"/>
              </a:rPr>
              <a:t> sequencing. Scale bar = 500μm.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64AAE5-1B7B-D544-A48D-20AFDF717E9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7088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4231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9E10-D679-FF62-A156-FB326AF00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96F69-4FDC-FA31-2CB6-3165F24DA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A5569-15B1-38BF-29F0-8C36CBC7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7F53-1C4F-2B53-DC3E-E15BF3DC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494C0-0CE6-3A90-702E-457CA6B5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63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9967-18DC-0D42-5F1A-5EA5E466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8BF94-87D5-6813-B08C-A9FFC4A6F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600E0-58CA-91D0-397C-8581509D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E8897-EF97-C651-CF06-D4198D2B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204A6-ED1B-5032-6EFB-159A1772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7B881-1319-5C2E-93F7-D5AF7E9F5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122DC-8AF2-F69A-225D-31249A636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BDAC6-AFE1-1FA9-3CCB-6C9ABAE7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463ED-A198-930E-8E38-04B9340E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DF595-7EB3-5A91-623D-E30EBF59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5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021F-EE8B-96A3-BEE4-59DB95F4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9C5B-EACA-7E13-9371-83251C25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CB68E-1591-5A2A-71D3-C7F80066A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4CE02-82A0-6C5A-50EA-83E86F2F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7BDD1-074A-DC6F-D9C5-1C34B40C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9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95AA-D632-2152-E5A4-3354A89E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6912E-FA84-7673-9E41-E29B392CA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48260-2D25-8825-6BEA-3E9034A1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462AD-D5E7-1B8B-88D3-C67F8891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B000B-920D-EE62-04DE-DAC24E3E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2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38E4-960A-7977-92C7-D192F91B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61997-1823-BAC8-30E1-AE250ADC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D7CF8-314A-EAA5-B35E-AE29C684D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67946-CE59-9C60-65AB-03EDC25A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1E8C-7EF9-AC02-8489-44F2BD4E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0B6F3-9E0A-1051-DEBE-A078ABE6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05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66A9-461D-5C7D-40C9-3A33FCBE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745D9-C67A-E541-1CB0-8BFAE4D99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6300F-27FA-02FF-A720-0CBFAC8E8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EF201-11B0-EFC9-2CAA-AE13988F2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69BE7-25C2-1F32-F35C-7EB5912ABF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18003-13F8-F5B6-4661-D9F8E8BD9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59276E-AA16-630D-C7D0-F220D9D0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F71CD-D162-55B3-612D-9957313D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9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69B9-127B-B817-72B5-1329F17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C636D-85BF-7B6B-EC27-47AAFBB0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BE246-3CA5-EB8E-8913-2E8228A1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DEA7C-2B55-F5C4-96EC-3F11753B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4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415C2-05CD-9D8E-F319-C6A3C8360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1D4C8-F683-5CB9-DB27-F99E5488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8E1B-9381-4F4E-E6ED-85012FB4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94EB-556F-E9CB-2E15-21F846EE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DB4E-BAE1-9A11-17A8-45B94007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0D343-CD73-5BAC-1F5F-91C85BF8F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4D52D-4C53-70D3-D55F-CAB9810C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0D14C-C5D1-E153-4F66-980786EC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31129-A17D-9949-D48B-356B2863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2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6261-ACB7-8023-E76E-3B0D5958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D68A5F-F356-1EFB-37C0-D90F948A38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F7985-151D-8A69-A000-4C1C6F924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54EEC-A9E7-213D-F7AE-4FA623CD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F1543-25A9-646D-DB05-B1C75E6B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997C2-4139-7AE1-A5E0-ACE05BE4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3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4A250F-80BD-C2D3-4FCC-2109781F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1680A-9A6F-FAD1-4C56-5F282140C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ED2F5-091F-7C5C-533B-DA52FC073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2B651-F6D4-4DCA-881A-9ADAE11DD28E}" type="datetimeFigureOut">
              <a:rPr lang="en-US" smtClean="0"/>
              <a:t>3/11/2024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8AEE1-EA21-B073-6B9E-E4DD0346E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6ADB2-283E-50A8-710E-19B60E7A9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0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hyperlink" Target="https://github.com/marionhardy/hydra-regen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s://doi.org/10.1101/2024.02.08.57944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/>
          <p:nvPr/>
        </p:nvSpPr>
        <p:spPr>
          <a:xfrm rot="10800000" flipH="1">
            <a:off x="3628098" y="4909939"/>
            <a:ext cx="4935805" cy="175929"/>
          </a:xfrm>
          <a:custGeom>
            <a:avLst/>
            <a:gdLst/>
            <a:ahLst/>
            <a:cxnLst/>
            <a:rect l="l" t="t" r="r" b="b"/>
            <a:pathLst>
              <a:path w="4686300" h="120000" extrusionOk="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endParaRPr sz="11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370076" y="5262159"/>
            <a:ext cx="5451844" cy="74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93662" marR="3258" indent="-85925" algn="ctr">
              <a:spcBef>
                <a:spcPts val="64"/>
              </a:spcBef>
            </a:pPr>
            <a:r>
              <a:rPr lang="en-US" sz="2309" b="1" dirty="0">
                <a:solidFill>
                  <a:srgbClr val="AABE38"/>
                </a:solidFill>
                <a:latin typeface="Calibri"/>
                <a:cs typeface="Calibri"/>
                <a:sym typeface="Calibri"/>
              </a:rPr>
              <a:t>4th rotation</a:t>
            </a:r>
          </a:p>
          <a:p>
            <a:pPr marL="93662" marR="3258" indent="-85925" algn="ctr">
              <a:spcBef>
                <a:spcPts val="64"/>
              </a:spcBef>
            </a:pPr>
            <a:r>
              <a:rPr lang="en-US" sz="2309" b="1" dirty="0">
                <a:solidFill>
                  <a:srgbClr val="AABE38"/>
                </a:solidFill>
                <a:latin typeface="Calibri"/>
                <a:cs typeface="Calibri"/>
                <a:sym typeface="Calibri"/>
              </a:rPr>
              <a:t>Juliano Lab</a:t>
            </a:r>
          </a:p>
        </p:txBody>
      </p:sp>
      <p:sp>
        <p:nvSpPr>
          <p:cNvPr id="100" name="Google Shape;100;p1"/>
          <p:cNvSpPr txBox="1"/>
          <p:nvPr/>
        </p:nvSpPr>
        <p:spPr>
          <a:xfrm>
            <a:off x="3022135" y="4264523"/>
            <a:ext cx="6147727" cy="408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93662" marR="3258" indent="-85925" algn="ctr"/>
            <a:r>
              <a:rPr lang="en-US" sz="2600" b="1" dirty="0">
                <a:solidFill>
                  <a:srgbClr val="AABE38"/>
                </a:solidFill>
                <a:latin typeface="Calibri"/>
                <a:ea typeface="Calibri"/>
                <a:cs typeface="Calibri"/>
                <a:sym typeface="Calibri"/>
              </a:rPr>
              <a:t>Marion Hardy</a:t>
            </a:r>
            <a:endParaRPr lang="en-US" sz="2600" dirty="0">
              <a:solidFill>
                <a:srgbClr val="AABE38"/>
              </a:solidFill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2014598" y="2709501"/>
            <a:ext cx="8162800" cy="104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634" tIns="29309" rIns="58634" bIns="29309" anchor="t" anchorCtr="0">
            <a:spAutoFit/>
          </a:bodyPr>
          <a:lstStyle/>
          <a:p>
            <a:pPr algn="ctr"/>
            <a:r>
              <a:rPr lang="en-US" sz="3200" b="1" dirty="0">
                <a:solidFill>
                  <a:srgbClr val="AABE38"/>
                </a:solidFill>
                <a:latin typeface="Arial" panose="020B0604020202020204" pitchFamily="34" charset="0"/>
                <a:ea typeface="Calibri"/>
                <a:cs typeface="Calibri"/>
                <a:sym typeface="Calibri"/>
              </a:rPr>
              <a:t>Investigating stem cell differentiation during injury in </a:t>
            </a:r>
            <a:r>
              <a:rPr lang="en-US" sz="3200" b="1" i="1" dirty="0">
                <a:solidFill>
                  <a:srgbClr val="AABE38"/>
                </a:solidFill>
                <a:latin typeface="Arial" panose="020B0604020202020204" pitchFamily="34" charset="0"/>
                <a:ea typeface="Calibri"/>
                <a:cs typeface="Calibri"/>
                <a:sym typeface="Calibri"/>
              </a:rPr>
              <a:t>Hydra Vulgaris</a:t>
            </a:r>
            <a:endParaRPr sz="3200" dirty="0">
              <a:solidFill>
                <a:srgbClr val="AABE3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image31.png">
            <a:extLst>
              <a:ext uri="{FF2B5EF4-FFF2-40B4-BE49-F238E27FC236}">
                <a16:creationId xmlns:a16="http://schemas.microsoft.com/office/drawing/2014/main" id="{44559A5D-FA08-4FE0-823E-2A5991F54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438" y="926465"/>
            <a:ext cx="1315120" cy="127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95E18-2A17-2B4E-A256-07E28918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E005-017F-F64B-88D5-AC0F9FA01847}" type="slidenum">
              <a:rPr lang="fr-FR" smtClean="0"/>
              <a:t>10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36525"/>
            <a:ext cx="926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FFBF00"/>
                </a:solidFill>
              </a:rPr>
              <a:t>scRNAseq</a:t>
            </a:r>
            <a:r>
              <a:rPr lang="fr-FR" sz="2800" b="1" dirty="0">
                <a:solidFill>
                  <a:srgbClr val="FFBF00"/>
                </a:solidFill>
              </a:rPr>
              <a:t> </a:t>
            </a:r>
            <a:r>
              <a:rPr lang="fr-FR" sz="2800" b="1" dirty="0" err="1">
                <a:solidFill>
                  <a:srgbClr val="FFBF00"/>
                </a:solidFill>
              </a:rPr>
              <a:t>from</a:t>
            </a:r>
            <a:r>
              <a:rPr lang="fr-FR" sz="2800" b="1" dirty="0">
                <a:solidFill>
                  <a:srgbClr val="FFBF00"/>
                </a:solidFill>
              </a:rPr>
              <a:t> </a:t>
            </a:r>
            <a:r>
              <a:rPr lang="fr-FR" sz="2800" b="1" dirty="0" err="1">
                <a:solidFill>
                  <a:srgbClr val="FFBF00"/>
                </a:solidFill>
              </a:rPr>
              <a:t>Tsiairis</a:t>
            </a:r>
            <a:r>
              <a:rPr lang="fr-FR" sz="2800" b="1" dirty="0">
                <a:solidFill>
                  <a:srgbClr val="FFBF00"/>
                </a:solidFill>
              </a:rPr>
              <a:t> </a:t>
            </a:r>
            <a:r>
              <a:rPr lang="fr-FR" sz="2800" b="1" dirty="0" err="1">
                <a:solidFill>
                  <a:srgbClr val="FFBF00"/>
                </a:solidFill>
              </a:rPr>
              <a:t>lab</a:t>
            </a:r>
            <a:r>
              <a:rPr lang="fr-FR" sz="2800" b="1" dirty="0">
                <a:solidFill>
                  <a:srgbClr val="FFBF00"/>
                </a:solidFill>
              </a:rPr>
              <a:t>: 3 main </a:t>
            </a:r>
            <a:r>
              <a:rPr lang="fr-FR" sz="2800" b="1" dirty="0" err="1">
                <a:solidFill>
                  <a:srgbClr val="FFBF00"/>
                </a:solidFill>
              </a:rPr>
              <a:t>cell</a:t>
            </a:r>
            <a:r>
              <a:rPr lang="fr-FR" sz="2800" b="1" dirty="0">
                <a:solidFill>
                  <a:srgbClr val="FFBF00"/>
                </a:solidFill>
              </a:rPr>
              <a:t> </a:t>
            </a:r>
            <a:r>
              <a:rPr lang="fr-FR" sz="2800" b="1" dirty="0" err="1">
                <a:solidFill>
                  <a:srgbClr val="FFBF00"/>
                </a:solidFill>
              </a:rPr>
              <a:t>lineages</a:t>
            </a:r>
            <a:r>
              <a:rPr lang="fr-FR" sz="2800" b="1" dirty="0">
                <a:solidFill>
                  <a:srgbClr val="FFBF00"/>
                </a:solidFill>
              </a:rPr>
              <a:t> </a:t>
            </a:r>
            <a:r>
              <a:rPr lang="fr-FR" sz="2800" b="1" dirty="0" err="1">
                <a:solidFill>
                  <a:srgbClr val="FFBF00"/>
                </a:solidFill>
              </a:rPr>
              <a:t>detected</a:t>
            </a:r>
            <a:endParaRPr lang="en-US" sz="2800" b="1" dirty="0">
              <a:solidFill>
                <a:srgbClr val="FFB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0221E5-76E5-41B7-BF4C-1865EC501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3" y="1581083"/>
            <a:ext cx="5262587" cy="437792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E56B326-6064-48D5-8F9C-922C06C80E13}"/>
              </a:ext>
            </a:extLst>
          </p:cNvPr>
          <p:cNvSpPr txBox="1"/>
          <p:nvPr/>
        </p:nvSpPr>
        <p:spPr>
          <a:xfrm>
            <a:off x="5833152" y="1581083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“Our approach allowed us to identify cells belonging to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ectodermal, endodermal, and interstitial cell lineages.”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0848D4-1E6C-4878-985B-644C5D383198}"/>
              </a:ext>
            </a:extLst>
          </p:cNvPr>
          <p:cNvSpPr txBox="1"/>
          <p:nvPr/>
        </p:nvSpPr>
        <p:spPr>
          <a:xfrm>
            <a:off x="5833152" y="3105834"/>
            <a:ext cx="57047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“8000 cells of all cell types and 8000 of enriched epithelial cells were sorted and collected </a:t>
            </a:r>
            <a:r>
              <a:rPr lang="en-US" dirty="0">
                <a:latin typeface="TimesNewRomanPSMT"/>
              </a:rPr>
              <a:t>[…] </a:t>
            </a:r>
            <a:r>
              <a:rPr lang="en-US" sz="1800" b="0" i="0" u="none" strike="noStrike" baseline="0" dirty="0">
                <a:latin typeface="TimesNewRomanPSMT"/>
              </a:rPr>
              <a:t>for all time points.”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F0D054-0E0A-47BD-8585-B015B266C44C}"/>
              </a:ext>
            </a:extLst>
          </p:cNvPr>
          <p:cNvSpPr txBox="1"/>
          <p:nvPr/>
        </p:nvSpPr>
        <p:spPr>
          <a:xfrm>
            <a:off x="5833152" y="4815252"/>
            <a:ext cx="6097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NewRomanPSMT"/>
              </a:rPr>
              <a:t>“Post-FACS survival assays, after incubation on ice for 30min, were performed to ensure that </a:t>
            </a:r>
            <a:r>
              <a:rPr lang="en-US" sz="1800" b="0" i="1" u="none" strike="noStrike" baseline="0" dirty="0">
                <a:latin typeface="TimesNewRomanPS-ItalicMT"/>
              </a:rPr>
              <a:t>Hydra </a:t>
            </a:r>
            <a:r>
              <a:rPr lang="en-US" sz="1800" b="0" i="0" u="none" strike="noStrike" baseline="0" dirty="0">
                <a:latin typeface="TimesNewRomanPSMT"/>
              </a:rPr>
              <a:t>cells were</a:t>
            </a:r>
          </a:p>
          <a:p>
            <a:pPr algn="l"/>
            <a:r>
              <a:rPr lang="en-US" sz="1800" b="0" i="0" u="none" strike="noStrike" baseline="0" dirty="0">
                <a:latin typeface="TimesNewRomanPSMT"/>
              </a:rPr>
              <a:t>still viable.”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C7E9D9-B057-452E-858B-75579B4B7F12}"/>
              </a:ext>
            </a:extLst>
          </p:cNvPr>
          <p:cNvSpPr txBox="1"/>
          <p:nvPr/>
        </p:nvSpPr>
        <p:spPr>
          <a:xfrm>
            <a:off x="6021511" y="2412080"/>
            <a:ext cx="517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=&gt; No precise indication of the markers used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63B3A6-7E68-4D57-A832-1EA0DB7D12B8}"/>
              </a:ext>
            </a:extLst>
          </p:cNvPr>
          <p:cNvSpPr txBox="1"/>
          <p:nvPr/>
        </p:nvSpPr>
        <p:spPr>
          <a:xfrm>
            <a:off x="6021512" y="4012818"/>
            <a:ext cx="517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=&gt; Not seeing a 10 000/6000 (1.5X) ratio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02CF21-FBED-4CAE-BAE4-9B7CC9FF3BEA}"/>
              </a:ext>
            </a:extLst>
          </p:cNvPr>
          <p:cNvSpPr txBox="1"/>
          <p:nvPr/>
        </p:nvSpPr>
        <p:spPr>
          <a:xfrm>
            <a:off x="6096000" y="5987018"/>
            <a:ext cx="5178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=&gt; No filtering of cells based on MT- content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097C09-43D5-01EF-8648-05D9532A105D}"/>
              </a:ext>
            </a:extLst>
          </p:cNvPr>
          <p:cNvSpPr/>
          <p:nvPr/>
        </p:nvSpPr>
        <p:spPr>
          <a:xfrm>
            <a:off x="4195072" y="1814840"/>
            <a:ext cx="1179646" cy="362968"/>
          </a:xfrm>
          <a:prstGeom prst="rect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063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12" grpId="0"/>
      <p:bldP spid="22" grpId="0"/>
      <p:bldP spid="23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FFBF00"/>
                </a:solidFill>
              </a:rPr>
              <a:t>Experimental</a:t>
            </a:r>
            <a:r>
              <a:rPr lang="fr-FR" sz="2800" b="1" dirty="0">
                <a:solidFill>
                  <a:srgbClr val="FFBF00"/>
                </a:solidFill>
              </a:rPr>
              <a:t> design: </a:t>
            </a:r>
            <a:r>
              <a:rPr lang="fr-FR" sz="2800" b="1" dirty="0" err="1">
                <a:solidFill>
                  <a:srgbClr val="FFBF00"/>
                </a:solidFill>
              </a:rPr>
              <a:t>Please</a:t>
            </a:r>
            <a:r>
              <a:rPr lang="fr-FR" sz="2800" b="1" dirty="0">
                <a:solidFill>
                  <a:srgbClr val="FFBF00"/>
                </a:solidFill>
              </a:rPr>
              <a:t> talk to </a:t>
            </a:r>
            <a:r>
              <a:rPr lang="fr-FR" sz="2800" b="1" dirty="0" err="1">
                <a:solidFill>
                  <a:srgbClr val="FFBF00"/>
                </a:solidFill>
              </a:rPr>
              <a:t>your</a:t>
            </a:r>
            <a:r>
              <a:rPr lang="fr-FR" sz="2800" b="1" dirty="0">
                <a:solidFill>
                  <a:srgbClr val="FFBF00"/>
                </a:solidFill>
              </a:rPr>
              <a:t> </a:t>
            </a:r>
            <a:r>
              <a:rPr lang="fr-FR" sz="2800" b="1" dirty="0" err="1">
                <a:solidFill>
                  <a:srgbClr val="FFBF00"/>
                </a:solidFill>
              </a:rPr>
              <a:t>bioinformaticians</a:t>
            </a:r>
            <a:endParaRPr lang="en-US" sz="2800" b="1" dirty="0">
              <a:solidFill>
                <a:srgbClr val="FFBF00"/>
              </a:solidFill>
            </a:endParaRPr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A5BC71F9-801B-474E-AC58-7DC269C02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665079"/>
              </p:ext>
            </p:extLst>
          </p:nvPr>
        </p:nvGraphicFramePr>
        <p:xfrm>
          <a:off x="883422" y="1728912"/>
          <a:ext cx="647192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24560">
                  <a:extLst>
                    <a:ext uri="{9D8B030D-6E8A-4147-A177-3AD203B41FA5}">
                      <a16:colId xmlns:a16="http://schemas.microsoft.com/office/drawing/2014/main" val="154115856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805126790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195225803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1457009428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3572749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767031538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88609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61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13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3486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5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8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82297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E7F23F6C-BCBD-489F-AE4C-6F59F04557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507046"/>
              </p:ext>
            </p:extLst>
          </p:nvPr>
        </p:nvGraphicFramePr>
        <p:xfrm>
          <a:off x="883422" y="4027282"/>
          <a:ext cx="6471920" cy="185420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24560">
                  <a:extLst>
                    <a:ext uri="{9D8B030D-6E8A-4147-A177-3AD203B41FA5}">
                      <a16:colId xmlns:a16="http://schemas.microsoft.com/office/drawing/2014/main" val="154115856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3805126790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195225803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1457009428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357274911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2767031538"/>
                    </a:ext>
                  </a:extLst>
                </a:gridCol>
                <a:gridCol w="924560">
                  <a:extLst>
                    <a:ext uri="{9D8B030D-6E8A-4147-A177-3AD203B41FA5}">
                      <a16:colId xmlns:a16="http://schemas.microsoft.com/office/drawing/2014/main" val="886095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FOOT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26187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4413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4855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3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0485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Batch 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6782297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602FC5-D519-4A4C-BD78-A0BC97C6E88E}"/>
              </a:ext>
            </a:extLst>
          </p:cNvPr>
          <p:cNvCxnSpPr/>
          <p:nvPr/>
        </p:nvCxnSpPr>
        <p:spPr>
          <a:xfrm>
            <a:off x="7355342" y="2280863"/>
            <a:ext cx="142906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A067C9-8AF8-41E8-A606-94285B49ABAB}"/>
              </a:ext>
            </a:extLst>
          </p:cNvPr>
          <p:cNvCxnSpPr>
            <a:cxnSpLocks/>
          </p:cNvCxnSpPr>
          <p:nvPr/>
        </p:nvCxnSpPr>
        <p:spPr>
          <a:xfrm flipV="1">
            <a:off x="7355342" y="4489807"/>
            <a:ext cx="1429062" cy="119009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EC22304-06AE-42DA-A162-4A087F32AA07}"/>
              </a:ext>
            </a:extLst>
          </p:cNvPr>
          <p:cNvCxnSpPr>
            <a:cxnSpLocks/>
          </p:cNvCxnSpPr>
          <p:nvPr/>
        </p:nvCxnSpPr>
        <p:spPr>
          <a:xfrm>
            <a:off x="7355342" y="3429000"/>
            <a:ext cx="1429062" cy="97624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2404500-FDDF-42A2-86CB-16918B26E117}"/>
              </a:ext>
            </a:extLst>
          </p:cNvPr>
          <p:cNvSpPr txBox="1"/>
          <p:nvPr/>
        </p:nvSpPr>
        <p:spPr>
          <a:xfrm>
            <a:off x="8907695" y="2096197"/>
            <a:ext cx="2753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1 is only head 96h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430330-830E-4B9F-A517-A41BA473DCFD}"/>
              </a:ext>
            </a:extLst>
          </p:cNvPr>
          <p:cNvSpPr txBox="1"/>
          <p:nvPr/>
        </p:nvSpPr>
        <p:spPr>
          <a:xfrm>
            <a:off x="8784404" y="4262860"/>
            <a:ext cx="199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4 is only 48h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DE4F3A4-A4D4-4991-9CFE-1EB504E5ADD7}"/>
              </a:ext>
            </a:extLst>
          </p:cNvPr>
          <p:cNvCxnSpPr/>
          <p:nvPr/>
        </p:nvCxnSpPr>
        <p:spPr>
          <a:xfrm>
            <a:off x="7355342" y="5320301"/>
            <a:ext cx="1429062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92F7581-A866-4878-A41F-C578C3078159}"/>
              </a:ext>
            </a:extLst>
          </p:cNvPr>
          <p:cNvSpPr txBox="1"/>
          <p:nvPr/>
        </p:nvSpPr>
        <p:spPr>
          <a:xfrm>
            <a:off x="8784404" y="5110817"/>
            <a:ext cx="199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Batch 3 is only foot</a:t>
            </a:r>
          </a:p>
        </p:txBody>
      </p:sp>
    </p:spTree>
    <p:extLst>
      <p:ext uri="{BB962C8B-B14F-4D97-AF65-F5344CB8AC3E}">
        <p14:creationId xmlns:p14="http://schemas.microsoft.com/office/powerpoint/2010/main" val="315993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FFBF00"/>
                </a:solidFill>
              </a:rPr>
              <a:t>Interstitial</a:t>
            </a:r>
            <a:r>
              <a:rPr lang="fr-FR" sz="2800" b="1" dirty="0">
                <a:solidFill>
                  <a:srgbClr val="FFBF00"/>
                </a:solidFill>
              </a:rPr>
              <a:t> </a:t>
            </a:r>
            <a:r>
              <a:rPr lang="fr-FR" sz="2800" b="1" dirty="0" err="1">
                <a:solidFill>
                  <a:srgbClr val="FFBF00"/>
                </a:solidFill>
              </a:rPr>
              <a:t>cells</a:t>
            </a:r>
            <a:r>
              <a:rPr lang="fr-FR" sz="2800" b="1" dirty="0">
                <a:solidFill>
                  <a:srgbClr val="FFBF00"/>
                </a:solidFill>
              </a:rPr>
              <a:t> </a:t>
            </a:r>
            <a:r>
              <a:rPr lang="fr-FR" sz="2800" b="1" dirty="0" err="1">
                <a:solidFill>
                  <a:srgbClr val="FFBF00"/>
                </a:solidFill>
              </a:rPr>
              <a:t>object</a:t>
            </a:r>
            <a:r>
              <a:rPr lang="fr-FR" sz="2800" b="1" dirty="0">
                <a:solidFill>
                  <a:srgbClr val="FFBF00"/>
                </a:solidFill>
              </a:rPr>
              <a:t> UMAP (big orange cluster </a:t>
            </a:r>
            <a:r>
              <a:rPr lang="fr-FR" sz="2800" b="1" dirty="0">
                <a:solidFill>
                  <a:srgbClr val="FFBF00"/>
                </a:solidFill>
                <a:sym typeface="Wingdings" panose="05000000000000000000" pitchFamily="2" charset="2"/>
              </a:rPr>
              <a:t></a:t>
            </a:r>
            <a:r>
              <a:rPr lang="fr-FR" sz="2800" b="1" dirty="0">
                <a:solidFill>
                  <a:srgbClr val="FFBF00"/>
                </a:solidFill>
              </a:rPr>
              <a:t>)</a:t>
            </a:r>
            <a:endParaRPr lang="en-US" sz="2800" b="1" dirty="0">
              <a:solidFill>
                <a:srgbClr val="FFB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D8C1A-BD4F-43C8-BB5F-5DC34F80B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02" y="2254989"/>
            <a:ext cx="5086232" cy="42428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9F1AC0-9278-4BD2-BEDE-073A0009A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646" y="2254989"/>
            <a:ext cx="5712240" cy="4242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57640B-07E9-461A-8180-8F25E9554D95}"/>
              </a:ext>
            </a:extLst>
          </p:cNvPr>
          <p:cNvSpPr txBox="1"/>
          <p:nvPr/>
        </p:nvSpPr>
        <p:spPr>
          <a:xfrm>
            <a:off x="1773673" y="1824102"/>
            <a:ext cx="22808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Cell type clusters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017F73-161A-4163-AAE2-B4A9C3E10085}"/>
              </a:ext>
            </a:extLst>
          </p:cNvPr>
          <p:cNvSpPr txBox="1"/>
          <p:nvPr/>
        </p:nvSpPr>
        <p:spPr>
          <a:xfrm>
            <a:off x="6701341" y="1824102"/>
            <a:ext cx="29659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Body part + Timepoint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4F8BC9-AB35-496C-8FD1-0DC7772CBE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030" y="46264"/>
            <a:ext cx="2524755" cy="210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11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BF00"/>
                </a:solidFill>
              </a:rPr>
              <a:t>Cluster labelling: </a:t>
            </a:r>
            <a:r>
              <a:rPr lang="fr-FR" sz="2800" b="1" dirty="0" err="1">
                <a:solidFill>
                  <a:srgbClr val="FFBF00"/>
                </a:solidFill>
              </a:rPr>
              <a:t>Cell</a:t>
            </a:r>
            <a:r>
              <a:rPr lang="fr-FR" sz="2800" b="1" dirty="0">
                <a:solidFill>
                  <a:srgbClr val="FFBF00"/>
                </a:solidFill>
              </a:rPr>
              <a:t> type attribution</a:t>
            </a:r>
            <a:endParaRPr lang="en-US" sz="2800" b="1" dirty="0">
              <a:solidFill>
                <a:srgbClr val="FFB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EE454-3459-4AFB-B477-C909BC2D0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026" y="1222864"/>
            <a:ext cx="6745662" cy="49545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23218-8F8F-21BB-E9BA-E9F1CBD47B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76" y="1971686"/>
            <a:ext cx="4144085" cy="34569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E5908A-1737-12C7-A06B-91FA6951A24F}"/>
              </a:ext>
            </a:extLst>
          </p:cNvPr>
          <p:cNvSpPr txBox="1"/>
          <p:nvPr/>
        </p:nvSpPr>
        <p:spPr>
          <a:xfrm>
            <a:off x="721082" y="5751678"/>
            <a:ext cx="4562894" cy="670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Checked the </a:t>
            </a:r>
            <a:r>
              <a:rPr lang="en-US" i="1" dirty="0"/>
              <a:t>Hydra</a:t>
            </a:r>
            <a:r>
              <a:rPr lang="en-US" dirty="0"/>
              <a:t> cell atlas for cell type-specific markers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2FCF8B-BC5B-4556-A181-F286FDD5D6D2}"/>
              </a:ext>
            </a:extLst>
          </p:cNvPr>
          <p:cNvSpPr txBox="1"/>
          <p:nvPr/>
        </p:nvSpPr>
        <p:spPr>
          <a:xfrm>
            <a:off x="1044400" y="1347579"/>
            <a:ext cx="34013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Head + Foot: All timepoints</a:t>
            </a:r>
          </a:p>
        </p:txBody>
      </p:sp>
    </p:spTree>
    <p:extLst>
      <p:ext uri="{BB962C8B-B14F-4D97-AF65-F5344CB8AC3E}">
        <p14:creationId xmlns:p14="http://schemas.microsoft.com/office/powerpoint/2010/main" val="2617817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BF00"/>
                </a:solidFill>
              </a:rPr>
              <a:t>Cluster labelling: </a:t>
            </a:r>
            <a:r>
              <a:rPr lang="fr-FR" sz="2800" b="1" dirty="0" err="1">
                <a:solidFill>
                  <a:srgbClr val="FFBF00"/>
                </a:solidFill>
              </a:rPr>
              <a:t>Cell</a:t>
            </a:r>
            <a:r>
              <a:rPr lang="fr-FR" sz="2800" b="1" dirty="0">
                <a:solidFill>
                  <a:srgbClr val="FFBF00"/>
                </a:solidFill>
              </a:rPr>
              <a:t> type attribution</a:t>
            </a:r>
            <a:endParaRPr lang="en-US" sz="2800" b="1" dirty="0">
              <a:solidFill>
                <a:srgbClr val="FFB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7EE454-3459-4AFB-B477-C909BC2D0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724" y="1292666"/>
            <a:ext cx="6773276" cy="49748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3D988-3DB4-9A3A-A20F-C86610B84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002" y="1939880"/>
            <a:ext cx="5082189" cy="35705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2FD917-2493-2785-3D48-AB09E66CA4DB}"/>
              </a:ext>
            </a:extLst>
          </p:cNvPr>
          <p:cNvSpPr txBox="1"/>
          <p:nvPr/>
        </p:nvSpPr>
        <p:spPr>
          <a:xfrm>
            <a:off x="518658" y="5677030"/>
            <a:ext cx="4562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Neurons not found: </a:t>
            </a:r>
            <a:r>
              <a:rPr lang="en-US" dirty="0" err="1"/>
              <a:t>en</a:t>
            </a:r>
            <a:r>
              <a:rPr lang="en-US" dirty="0"/>
              <a:t> subtypes, foot-specific neurons (ec5, ec3A/B)</a:t>
            </a:r>
            <a:endParaRPr lang="LID4096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5AAA04-3989-B491-2684-ADA479A46C73}"/>
              </a:ext>
            </a:extLst>
          </p:cNvPr>
          <p:cNvSpPr txBox="1"/>
          <p:nvPr/>
        </p:nvSpPr>
        <p:spPr>
          <a:xfrm>
            <a:off x="1044400" y="1347579"/>
            <a:ext cx="34013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Head + Foot: All timepoints</a:t>
            </a:r>
          </a:p>
        </p:txBody>
      </p:sp>
    </p:spTree>
    <p:extLst>
      <p:ext uri="{BB962C8B-B14F-4D97-AF65-F5344CB8AC3E}">
        <p14:creationId xmlns:p14="http://schemas.microsoft.com/office/powerpoint/2010/main" val="221023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BF00"/>
                </a:solidFill>
              </a:rPr>
              <a:t>Head </a:t>
            </a:r>
            <a:r>
              <a:rPr lang="fr-FR" sz="2400" b="1" dirty="0" err="1">
                <a:solidFill>
                  <a:srgbClr val="FFBF00"/>
                </a:solidFill>
              </a:rPr>
              <a:t>neurons</a:t>
            </a:r>
            <a:r>
              <a:rPr lang="fr-FR" sz="2400" b="1" dirty="0">
                <a:solidFill>
                  <a:srgbClr val="FFBF00"/>
                </a:solidFill>
              </a:rPr>
              <a:t> and lands </a:t>
            </a:r>
            <a:r>
              <a:rPr lang="fr-FR" sz="2400" b="1" dirty="0" err="1">
                <a:solidFill>
                  <a:srgbClr val="FFBF00"/>
                </a:solidFill>
              </a:rPr>
              <a:t>disappeared</a:t>
            </a:r>
            <a:r>
              <a:rPr lang="fr-FR" sz="2400" b="1" dirty="0">
                <a:solidFill>
                  <a:srgbClr val="FFBF00"/>
                </a:solidFill>
              </a:rPr>
              <a:t> in the </a:t>
            </a:r>
            <a:r>
              <a:rPr lang="fr-FR" sz="2400" b="1" dirty="0" err="1">
                <a:solidFill>
                  <a:srgbClr val="FFBF00"/>
                </a:solidFill>
              </a:rPr>
              <a:t>regenerating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head</a:t>
            </a:r>
            <a:endParaRPr lang="en-US" sz="2400" b="1" dirty="0">
              <a:solidFill>
                <a:srgbClr val="FFB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65F6E-2F12-7DAE-41FA-D675B9481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12124"/>
            <a:ext cx="12192000" cy="470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67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BF00"/>
                </a:solidFill>
              </a:rPr>
              <a:t>Head and foot population </a:t>
            </a:r>
            <a:r>
              <a:rPr lang="fr-FR" sz="2400" b="1" dirty="0" err="1">
                <a:solidFill>
                  <a:srgbClr val="FFBF00"/>
                </a:solidFill>
              </a:rPr>
              <a:t>evolution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after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injury</a:t>
            </a:r>
            <a:endParaRPr lang="en-US" sz="2400" b="1" dirty="0">
              <a:solidFill>
                <a:srgbClr val="FFB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DB2B8-D9A3-0D47-65FD-052B19DAA4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12" y="1581004"/>
            <a:ext cx="7400322" cy="42578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647961-362A-010E-8283-1B9464C0B911}"/>
              </a:ext>
            </a:extLst>
          </p:cNvPr>
          <p:cNvSpPr/>
          <p:nvPr/>
        </p:nvSpPr>
        <p:spPr>
          <a:xfrm>
            <a:off x="744112" y="5545732"/>
            <a:ext cx="7400322" cy="237325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57B686-555F-353F-F509-F9457E2B022C}"/>
              </a:ext>
            </a:extLst>
          </p:cNvPr>
          <p:cNvSpPr txBox="1"/>
          <p:nvPr/>
        </p:nvSpPr>
        <p:spPr>
          <a:xfrm>
            <a:off x="8611765" y="2832788"/>
            <a:ext cx="310093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“20-40 hydras were cut in half per time point. Both upper and lower parts were allowed to regenerate in HM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before being separately collected in 1.5mL tubes.”</a:t>
            </a:r>
            <a:endParaRPr lang="LID409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7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FBF00"/>
                </a:solidFill>
              </a:rPr>
              <a:t>Regenerating</a:t>
            </a:r>
            <a:r>
              <a:rPr lang="fr-FR" sz="2400" b="1" dirty="0">
                <a:solidFill>
                  <a:srgbClr val="FFBF00"/>
                </a:solidFill>
              </a:rPr>
              <a:t> a </a:t>
            </a:r>
            <a:r>
              <a:rPr lang="fr-FR" sz="2400" b="1" dirty="0" err="1">
                <a:solidFill>
                  <a:srgbClr val="FFBF00"/>
                </a:solidFill>
              </a:rPr>
              <a:t>head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cell</a:t>
            </a:r>
            <a:r>
              <a:rPr lang="fr-FR" sz="2400" b="1" dirty="0">
                <a:solidFill>
                  <a:srgbClr val="FFBF00"/>
                </a:solidFill>
              </a:rPr>
              <a:t> population </a:t>
            </a:r>
            <a:r>
              <a:rPr lang="fr-FR" sz="2400" b="1" dirty="0" err="1">
                <a:solidFill>
                  <a:srgbClr val="FFBF00"/>
                </a:solidFill>
              </a:rPr>
              <a:t>evolution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after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injury</a:t>
            </a:r>
            <a:endParaRPr lang="en-US" sz="2400" b="1" dirty="0">
              <a:solidFill>
                <a:srgbClr val="FFB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109415-EB44-04E6-E885-5F438873E8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38" y="1623317"/>
            <a:ext cx="8437949" cy="413021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F0D20A3-4379-CB20-8BAF-56BEFDE29189}"/>
              </a:ext>
            </a:extLst>
          </p:cNvPr>
          <p:cNvCxnSpPr>
            <a:cxnSpLocks/>
          </p:cNvCxnSpPr>
          <p:nvPr/>
        </p:nvCxnSpPr>
        <p:spPr>
          <a:xfrm>
            <a:off x="7585611" y="4268805"/>
            <a:ext cx="1486471" cy="11456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31C314C-D1FF-5E01-0785-5E187DB04F73}"/>
              </a:ext>
            </a:extLst>
          </p:cNvPr>
          <p:cNvSpPr txBox="1"/>
          <p:nvPr/>
        </p:nvSpPr>
        <p:spPr>
          <a:xfrm>
            <a:off x="9217708" y="5153362"/>
            <a:ext cx="28030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graph shows evidence for ISC being biased towards progenitor neurons production after injury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8420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BF00"/>
                </a:solidFill>
              </a:rPr>
              <a:t>Part 1: stem </a:t>
            </a:r>
            <a:r>
              <a:rPr lang="fr-FR" sz="2400" b="1" dirty="0" err="1">
                <a:solidFill>
                  <a:srgbClr val="FFBF00"/>
                </a:solidFill>
              </a:rPr>
              <a:t>cells</a:t>
            </a:r>
            <a:r>
              <a:rPr lang="fr-FR" sz="2400" b="1" dirty="0">
                <a:solidFill>
                  <a:srgbClr val="FFBF00"/>
                </a:solidFill>
              </a:rPr>
              <a:t> and </a:t>
            </a:r>
            <a:r>
              <a:rPr lang="fr-FR" sz="2400" b="1" dirty="0" err="1">
                <a:solidFill>
                  <a:srgbClr val="FFBF00"/>
                </a:solidFill>
              </a:rPr>
              <a:t>neurons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unexpectedly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get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replenished</a:t>
            </a:r>
            <a:r>
              <a:rPr lang="fr-FR" sz="2400" b="1" dirty="0">
                <a:solidFill>
                  <a:srgbClr val="FFBF00"/>
                </a:solidFill>
              </a:rPr>
              <a:t> first</a:t>
            </a:r>
            <a:endParaRPr lang="en-US" sz="2400" b="1" dirty="0">
              <a:solidFill>
                <a:srgbClr val="FFBF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A1EB074-BA9B-80A6-6162-2921792FB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674" y="1835405"/>
            <a:ext cx="6124401" cy="3860749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13E501A-1D35-10D3-7E3E-E2E75B385751}"/>
              </a:ext>
            </a:extLst>
          </p:cNvPr>
          <p:cNvCxnSpPr>
            <a:cxnSpLocks/>
          </p:cNvCxnSpPr>
          <p:nvPr/>
        </p:nvCxnSpPr>
        <p:spPr>
          <a:xfrm>
            <a:off x="1983818" y="2578390"/>
            <a:ext cx="725935" cy="1446637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4D50E87-0DB1-3E5C-0BA5-BDF6224A8DA6}"/>
              </a:ext>
            </a:extLst>
          </p:cNvPr>
          <p:cNvSpPr/>
          <p:nvPr/>
        </p:nvSpPr>
        <p:spPr>
          <a:xfrm>
            <a:off x="1234615" y="2286970"/>
            <a:ext cx="3678540" cy="24430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FFBC76-71D2-9156-C37C-55EA4A10C269}"/>
              </a:ext>
            </a:extLst>
          </p:cNvPr>
          <p:cNvCxnSpPr>
            <a:cxnSpLocks/>
          </p:cNvCxnSpPr>
          <p:nvPr/>
        </p:nvCxnSpPr>
        <p:spPr>
          <a:xfrm>
            <a:off x="1234615" y="2447513"/>
            <a:ext cx="749203" cy="130877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6CF439D-2C6E-68EC-E0D7-1DDD3358A6C5}"/>
              </a:ext>
            </a:extLst>
          </p:cNvPr>
          <p:cNvCxnSpPr>
            <a:cxnSpLocks/>
          </p:cNvCxnSpPr>
          <p:nvPr/>
        </p:nvCxnSpPr>
        <p:spPr>
          <a:xfrm flipV="1">
            <a:off x="2709753" y="3194389"/>
            <a:ext cx="727099" cy="830638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96ED6E0-3E0D-01AB-5DBF-54D48B1820E3}"/>
              </a:ext>
            </a:extLst>
          </p:cNvPr>
          <p:cNvCxnSpPr>
            <a:cxnSpLocks/>
          </p:cNvCxnSpPr>
          <p:nvPr/>
        </p:nvCxnSpPr>
        <p:spPr>
          <a:xfrm flipV="1">
            <a:off x="3435688" y="3138548"/>
            <a:ext cx="765077" cy="62822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F9F77C-48DA-1929-3E5A-5D77D10AA274}"/>
              </a:ext>
            </a:extLst>
          </p:cNvPr>
          <p:cNvCxnSpPr>
            <a:cxnSpLocks/>
          </p:cNvCxnSpPr>
          <p:nvPr/>
        </p:nvCxnSpPr>
        <p:spPr>
          <a:xfrm>
            <a:off x="4174422" y="3138548"/>
            <a:ext cx="752278" cy="627232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C09A085-DE6B-5165-1020-0F0DC7343B2F}"/>
              </a:ext>
            </a:extLst>
          </p:cNvPr>
          <p:cNvCxnSpPr>
            <a:cxnSpLocks/>
          </p:cNvCxnSpPr>
          <p:nvPr/>
        </p:nvCxnSpPr>
        <p:spPr>
          <a:xfrm>
            <a:off x="1239373" y="3091650"/>
            <a:ext cx="744445" cy="172250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929F55A-AE8C-3F1C-CD94-B6B1AFFBEEB9}"/>
              </a:ext>
            </a:extLst>
          </p:cNvPr>
          <p:cNvCxnSpPr>
            <a:cxnSpLocks/>
          </p:cNvCxnSpPr>
          <p:nvPr/>
        </p:nvCxnSpPr>
        <p:spPr>
          <a:xfrm flipV="1">
            <a:off x="1970587" y="2386654"/>
            <a:ext cx="750801" cy="877246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EC1B2D-8FED-17C0-E030-5DE0201719E2}"/>
              </a:ext>
            </a:extLst>
          </p:cNvPr>
          <p:cNvCxnSpPr>
            <a:cxnSpLocks/>
          </p:cNvCxnSpPr>
          <p:nvPr/>
        </p:nvCxnSpPr>
        <p:spPr>
          <a:xfrm>
            <a:off x="2719790" y="2406713"/>
            <a:ext cx="732812" cy="844487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EC7E5D7-C7C3-80E0-8BE5-3041E31C5DED}"/>
              </a:ext>
            </a:extLst>
          </p:cNvPr>
          <p:cNvCxnSpPr>
            <a:cxnSpLocks/>
          </p:cNvCxnSpPr>
          <p:nvPr/>
        </p:nvCxnSpPr>
        <p:spPr>
          <a:xfrm>
            <a:off x="4180690" y="2809106"/>
            <a:ext cx="718790" cy="442094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3CDDCD-6CDD-0380-6D2A-F5BD15C54E51}"/>
              </a:ext>
            </a:extLst>
          </p:cNvPr>
          <p:cNvCxnSpPr>
            <a:cxnSpLocks/>
          </p:cNvCxnSpPr>
          <p:nvPr/>
        </p:nvCxnSpPr>
        <p:spPr>
          <a:xfrm flipV="1">
            <a:off x="3449708" y="2809106"/>
            <a:ext cx="732146" cy="429394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C743AF-B8AA-E59A-0A24-35E8F015DB0C}"/>
              </a:ext>
            </a:extLst>
          </p:cNvPr>
          <p:cNvCxnSpPr>
            <a:cxnSpLocks/>
          </p:cNvCxnSpPr>
          <p:nvPr/>
        </p:nvCxnSpPr>
        <p:spPr>
          <a:xfrm flipV="1">
            <a:off x="1239373" y="3943350"/>
            <a:ext cx="744445" cy="104872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814C2E-7563-AC5C-5CE1-EFE66BAD65DC}"/>
              </a:ext>
            </a:extLst>
          </p:cNvPr>
          <p:cNvCxnSpPr>
            <a:cxnSpLocks/>
          </p:cNvCxnSpPr>
          <p:nvPr/>
        </p:nvCxnSpPr>
        <p:spPr>
          <a:xfrm flipV="1">
            <a:off x="1970587" y="3911600"/>
            <a:ext cx="739166" cy="34780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825639-7E72-BC1E-4A91-FAD671412D9F}"/>
              </a:ext>
            </a:extLst>
          </p:cNvPr>
          <p:cNvCxnSpPr>
            <a:cxnSpLocks/>
          </p:cNvCxnSpPr>
          <p:nvPr/>
        </p:nvCxnSpPr>
        <p:spPr>
          <a:xfrm>
            <a:off x="2692621" y="3911600"/>
            <a:ext cx="766335" cy="203200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0DF9846-583F-8308-CE1F-2D400C58A4E5}"/>
              </a:ext>
            </a:extLst>
          </p:cNvPr>
          <p:cNvCxnSpPr>
            <a:cxnSpLocks/>
          </p:cNvCxnSpPr>
          <p:nvPr/>
        </p:nvCxnSpPr>
        <p:spPr>
          <a:xfrm flipV="1">
            <a:off x="3425857" y="3995786"/>
            <a:ext cx="748565" cy="114919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5E9079B-C23C-CD64-C204-45C5323EDE8E}"/>
              </a:ext>
            </a:extLst>
          </p:cNvPr>
          <p:cNvCxnSpPr>
            <a:cxnSpLocks/>
          </p:cNvCxnSpPr>
          <p:nvPr/>
        </p:nvCxnSpPr>
        <p:spPr>
          <a:xfrm>
            <a:off x="4169506" y="4000809"/>
            <a:ext cx="738152" cy="421966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4D37C7-8F1B-F4B7-517A-4668B9E36F9F}"/>
              </a:ext>
            </a:extLst>
          </p:cNvPr>
          <p:cNvCxnSpPr>
            <a:cxnSpLocks/>
          </p:cNvCxnSpPr>
          <p:nvPr/>
        </p:nvCxnSpPr>
        <p:spPr>
          <a:xfrm flipV="1">
            <a:off x="1239373" y="4489450"/>
            <a:ext cx="744445" cy="42794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9F11C9B-192F-1B89-0797-9A8730D8B241}"/>
              </a:ext>
            </a:extLst>
          </p:cNvPr>
          <p:cNvCxnSpPr>
            <a:cxnSpLocks/>
          </p:cNvCxnSpPr>
          <p:nvPr/>
        </p:nvCxnSpPr>
        <p:spPr>
          <a:xfrm flipV="1">
            <a:off x="1974562" y="4038876"/>
            <a:ext cx="745228" cy="444792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986BA32-DC06-4EC1-DFC6-8AAA36421D29}"/>
              </a:ext>
            </a:extLst>
          </p:cNvPr>
          <p:cNvCxnSpPr>
            <a:cxnSpLocks/>
          </p:cNvCxnSpPr>
          <p:nvPr/>
        </p:nvCxnSpPr>
        <p:spPr>
          <a:xfrm flipV="1">
            <a:off x="2707886" y="4021186"/>
            <a:ext cx="735103" cy="32059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E08813B-C7C9-56DC-82A0-1B3AA18C54DD}"/>
              </a:ext>
            </a:extLst>
          </p:cNvPr>
          <p:cNvCxnSpPr>
            <a:cxnSpLocks/>
          </p:cNvCxnSpPr>
          <p:nvPr/>
        </p:nvCxnSpPr>
        <p:spPr>
          <a:xfrm>
            <a:off x="3442056" y="4021105"/>
            <a:ext cx="739798" cy="135936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ADBA48D-0697-A9E1-3C12-C1DC9E66321C}"/>
              </a:ext>
            </a:extLst>
          </p:cNvPr>
          <p:cNvCxnSpPr>
            <a:cxnSpLocks/>
          </p:cNvCxnSpPr>
          <p:nvPr/>
        </p:nvCxnSpPr>
        <p:spPr>
          <a:xfrm>
            <a:off x="4164322" y="4151729"/>
            <a:ext cx="741836" cy="271046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7394441-2480-24D6-9E12-5A28CA120EB4}"/>
              </a:ext>
            </a:extLst>
          </p:cNvPr>
          <p:cNvSpPr txBox="1"/>
          <p:nvPr/>
        </p:nvSpPr>
        <p:spPr>
          <a:xfrm>
            <a:off x="1056815" y="4788806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endParaRPr lang="LID4096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5E1E56-FC8A-F2AB-C9C5-BD1FD19CF077}"/>
              </a:ext>
            </a:extLst>
          </p:cNvPr>
          <p:cNvSpPr txBox="1"/>
          <p:nvPr/>
        </p:nvSpPr>
        <p:spPr>
          <a:xfrm>
            <a:off x="1747877" y="4788806"/>
            <a:ext cx="44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</a:t>
            </a:r>
            <a:endParaRPr lang="LID4096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C10E70C-A86E-598A-0047-AE9875F0CD6A}"/>
              </a:ext>
            </a:extLst>
          </p:cNvPr>
          <p:cNvSpPr txBox="1"/>
          <p:nvPr/>
        </p:nvSpPr>
        <p:spPr>
          <a:xfrm>
            <a:off x="2469911" y="4785864"/>
            <a:ext cx="44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</a:t>
            </a:r>
            <a:endParaRPr lang="LID4096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57AF917-5255-AEA5-9E06-E499AA184D3A}"/>
              </a:ext>
            </a:extLst>
          </p:cNvPr>
          <p:cNvSpPr txBox="1"/>
          <p:nvPr/>
        </p:nvSpPr>
        <p:spPr>
          <a:xfrm>
            <a:off x="3203147" y="4788806"/>
            <a:ext cx="44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</a:t>
            </a:r>
            <a:endParaRPr lang="LID4096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D75F4D-67C0-A1E3-B12A-2583DD029A09}"/>
              </a:ext>
            </a:extLst>
          </p:cNvPr>
          <p:cNvSpPr txBox="1"/>
          <p:nvPr/>
        </p:nvSpPr>
        <p:spPr>
          <a:xfrm>
            <a:off x="3941612" y="4802647"/>
            <a:ext cx="44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48</a:t>
            </a:r>
            <a:endParaRPr lang="LID4096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8F7AF0B-070C-C29F-F44B-9F768D61C4B7}"/>
              </a:ext>
            </a:extLst>
          </p:cNvPr>
          <p:cNvSpPr txBox="1"/>
          <p:nvPr/>
        </p:nvSpPr>
        <p:spPr>
          <a:xfrm>
            <a:off x="4676770" y="4802647"/>
            <a:ext cx="65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96h</a:t>
            </a:r>
            <a:endParaRPr lang="LID4096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6BE3C66-B401-34D2-A3E1-8FAC9F0AAD91}"/>
              </a:ext>
            </a:extLst>
          </p:cNvPr>
          <p:cNvSpPr txBox="1"/>
          <p:nvPr/>
        </p:nvSpPr>
        <p:spPr>
          <a:xfrm>
            <a:off x="596900" y="2262107"/>
            <a:ext cx="62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</a:t>
            </a:r>
            <a:endParaRPr lang="LID4096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8ADB54F-4A6F-C45B-BDD0-308822EA1F1B}"/>
              </a:ext>
            </a:extLst>
          </p:cNvPr>
          <p:cNvSpPr txBox="1"/>
          <p:nvPr/>
        </p:nvSpPr>
        <p:spPr>
          <a:xfrm rot="21405173">
            <a:off x="1074898" y="4242258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4A900"/>
                </a:solidFill>
              </a:rPr>
              <a:t>earlyNeur</a:t>
            </a:r>
            <a:endParaRPr lang="LID4096" sz="1400" dirty="0">
              <a:solidFill>
                <a:srgbClr val="74A900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ED0214D-4BCB-347E-B1AD-41FBD33E49E6}"/>
              </a:ext>
            </a:extLst>
          </p:cNvPr>
          <p:cNvSpPr txBox="1"/>
          <p:nvPr/>
        </p:nvSpPr>
        <p:spPr>
          <a:xfrm rot="21118989">
            <a:off x="1054224" y="3726989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CB9100"/>
                </a:solidFill>
              </a:rPr>
              <a:t>earlyNem</a:t>
            </a:r>
            <a:endParaRPr lang="LID4096" sz="1400" dirty="0">
              <a:solidFill>
                <a:srgbClr val="CB91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8211FD-5450-3E2F-C9DB-3B7A813D58E6}"/>
              </a:ext>
            </a:extLst>
          </p:cNvPr>
          <p:cNvSpPr txBox="1"/>
          <p:nvPr/>
        </p:nvSpPr>
        <p:spPr>
          <a:xfrm rot="781673">
            <a:off x="1067622" y="2924830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5FCB"/>
                </a:solidFill>
              </a:rPr>
              <a:t>Stem cells</a:t>
            </a:r>
            <a:endParaRPr lang="LID4096" sz="1400" dirty="0">
              <a:solidFill>
                <a:srgbClr val="FF5FCB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1C848A9-A2AF-34DB-E881-2997ACED9C36}"/>
              </a:ext>
            </a:extLst>
          </p:cNvPr>
          <p:cNvSpPr txBox="1"/>
          <p:nvPr/>
        </p:nvSpPr>
        <p:spPr>
          <a:xfrm rot="585606">
            <a:off x="1074865" y="2246721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76E64"/>
                </a:solidFill>
              </a:rPr>
              <a:t>earlyGc</a:t>
            </a:r>
            <a:endParaRPr lang="LID4096" sz="1400" dirty="0">
              <a:solidFill>
                <a:srgbClr val="F76E64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D9FFCF5-4AA7-EEA4-9C8F-836AC3BD3840}"/>
              </a:ext>
            </a:extLst>
          </p:cNvPr>
          <p:cNvCxnSpPr/>
          <p:nvPr/>
        </p:nvCxnSpPr>
        <p:spPr>
          <a:xfrm>
            <a:off x="1174750" y="2400609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C201AD8-904B-BF26-679E-3C212B870A53}"/>
              </a:ext>
            </a:extLst>
          </p:cNvPr>
          <p:cNvCxnSpPr/>
          <p:nvPr/>
        </p:nvCxnSpPr>
        <p:spPr>
          <a:xfrm>
            <a:off x="1174749" y="4211052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057AE5A-E4F4-9481-0225-36D165E144D4}"/>
              </a:ext>
            </a:extLst>
          </p:cNvPr>
          <p:cNvCxnSpPr>
            <a:cxnSpLocks/>
          </p:cNvCxnSpPr>
          <p:nvPr/>
        </p:nvCxnSpPr>
        <p:spPr>
          <a:xfrm>
            <a:off x="1161205" y="3609708"/>
            <a:ext cx="742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4FE4110-42A8-86AA-335B-740723203718}"/>
              </a:ext>
            </a:extLst>
          </p:cNvPr>
          <p:cNvSpPr txBox="1"/>
          <p:nvPr/>
        </p:nvSpPr>
        <p:spPr>
          <a:xfrm>
            <a:off x="670722" y="3429000"/>
            <a:ext cx="62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</a:t>
            </a:r>
            <a:endParaRPr lang="LID4096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CC45741-EC4F-8227-6DDC-7F44E01754D0}"/>
              </a:ext>
            </a:extLst>
          </p:cNvPr>
          <p:cNvSpPr txBox="1"/>
          <p:nvPr/>
        </p:nvSpPr>
        <p:spPr>
          <a:xfrm>
            <a:off x="687691" y="4003487"/>
            <a:ext cx="624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</a:t>
            </a:r>
            <a:endParaRPr lang="LID4096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C191B13-34E2-E24D-FC26-1F768D9ABD4B}"/>
              </a:ext>
            </a:extLst>
          </p:cNvPr>
          <p:cNvSpPr txBox="1"/>
          <p:nvPr/>
        </p:nvSpPr>
        <p:spPr>
          <a:xfrm>
            <a:off x="826487" y="4532244"/>
            <a:ext cx="35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  <a:endParaRPr lang="LID4096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A6B6CD-C079-B895-FB4A-E4F71579C3F4}"/>
              </a:ext>
            </a:extLst>
          </p:cNvPr>
          <p:cNvSpPr txBox="1"/>
          <p:nvPr/>
        </p:nvSpPr>
        <p:spPr>
          <a:xfrm>
            <a:off x="1161205" y="1766286"/>
            <a:ext cx="27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Regenerating a head</a:t>
            </a:r>
            <a:endParaRPr lang="LID4096" dirty="0"/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19ECA669-3C97-6E8C-08B3-EACEE4FFCDD1}"/>
              </a:ext>
            </a:extLst>
          </p:cNvPr>
          <p:cNvCxnSpPr/>
          <p:nvPr/>
        </p:nvCxnSpPr>
        <p:spPr>
          <a:xfrm>
            <a:off x="1174749" y="4721087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5E079BF-422D-4EBB-AA05-09C2D4D65370}"/>
              </a:ext>
            </a:extLst>
          </p:cNvPr>
          <p:cNvSpPr txBox="1"/>
          <p:nvPr/>
        </p:nvSpPr>
        <p:spPr>
          <a:xfrm rot="16200000">
            <a:off x="-734200" y="3349911"/>
            <a:ext cx="27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cell population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83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269D9981-6486-A82B-DB90-54B2FD4C5FEC}"/>
              </a:ext>
            </a:extLst>
          </p:cNvPr>
          <p:cNvCxnSpPr>
            <a:cxnSpLocks/>
          </p:cNvCxnSpPr>
          <p:nvPr/>
        </p:nvCxnSpPr>
        <p:spPr>
          <a:xfrm>
            <a:off x="8332810" y="5014844"/>
            <a:ext cx="0" cy="2873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38FFDB3-994E-47F8-4E92-807653F3E0D5}"/>
              </a:ext>
            </a:extLst>
          </p:cNvPr>
          <p:cNvCxnSpPr>
            <a:cxnSpLocks/>
          </p:cNvCxnSpPr>
          <p:nvPr/>
        </p:nvCxnSpPr>
        <p:spPr>
          <a:xfrm>
            <a:off x="8330459" y="5022899"/>
            <a:ext cx="206812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ABE42348-8DF7-DA2C-416A-20A11EED891C}"/>
              </a:ext>
            </a:extLst>
          </p:cNvPr>
          <p:cNvCxnSpPr>
            <a:cxnSpLocks/>
          </p:cNvCxnSpPr>
          <p:nvPr/>
        </p:nvCxnSpPr>
        <p:spPr>
          <a:xfrm>
            <a:off x="9389305" y="4463338"/>
            <a:ext cx="0" cy="574227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48342FB9-6409-25AE-379D-A12D5DA1FC59}"/>
              </a:ext>
            </a:extLst>
          </p:cNvPr>
          <p:cNvCxnSpPr>
            <a:cxnSpLocks/>
          </p:cNvCxnSpPr>
          <p:nvPr/>
        </p:nvCxnSpPr>
        <p:spPr>
          <a:xfrm>
            <a:off x="8102170" y="4473216"/>
            <a:ext cx="129505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FBF00"/>
                </a:solidFill>
              </a:rPr>
              <a:t>Hypothesis</a:t>
            </a:r>
            <a:r>
              <a:rPr lang="fr-FR" sz="2400" b="1" dirty="0">
                <a:solidFill>
                  <a:srgbClr val="FFBF00"/>
                </a:solidFill>
              </a:rPr>
              <a:t>: </a:t>
            </a:r>
            <a:r>
              <a:rPr lang="fr-FR" sz="2400" b="1" i="1" dirty="0">
                <a:solidFill>
                  <a:srgbClr val="FFBF00"/>
                </a:solidFill>
              </a:rPr>
              <a:t>Hydra </a:t>
            </a:r>
            <a:r>
              <a:rPr lang="fr-FR" sz="2400" b="1" dirty="0" err="1">
                <a:solidFill>
                  <a:srgbClr val="FFBF00"/>
                </a:solidFill>
              </a:rPr>
              <a:t>prioritize</a:t>
            </a:r>
            <a:r>
              <a:rPr lang="fr-FR" sz="2400" b="1" dirty="0">
                <a:solidFill>
                  <a:srgbClr val="FFBF00"/>
                </a:solidFill>
              </a:rPr>
              <a:t> neuronal </a:t>
            </a:r>
            <a:r>
              <a:rPr lang="fr-FR" sz="2400" b="1" dirty="0" err="1">
                <a:solidFill>
                  <a:srgbClr val="FFBF00"/>
                </a:solidFill>
              </a:rPr>
              <a:t>regeneration</a:t>
            </a:r>
            <a:endParaRPr lang="en-US" sz="2400" b="1" dirty="0">
              <a:solidFill>
                <a:srgbClr val="FFBF00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E422D3A-FF0C-EC80-5B1F-226A5668F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75" y="1818653"/>
            <a:ext cx="4230554" cy="362553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615A8BD-D608-D1A9-492C-5A06054C9C77}"/>
              </a:ext>
            </a:extLst>
          </p:cNvPr>
          <p:cNvSpPr txBox="1"/>
          <p:nvPr/>
        </p:nvSpPr>
        <p:spPr>
          <a:xfrm>
            <a:off x="449057" y="5641267"/>
            <a:ext cx="4851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Siebert S, Farrell JA,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Cazet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 JF,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Abeykoon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 Y, Primack AS, Schnitzler CE,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Juliano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 CE. Stem cell differentiation trajectories in 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BlinkMacSystemFont"/>
              </a:rPr>
              <a:t>Hydra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 resolved at single-cell resolution. Science. 2019 Jul 26;365(6451):eaav9314.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: 10.1126/science.aav9314. PMID: 31346039; PMCID: PMC7104783.</a:t>
            </a:r>
            <a:endParaRPr lang="LID4096" sz="1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3915DF-2AA6-B80F-CA2F-D25C3B9A5B59}"/>
              </a:ext>
            </a:extLst>
          </p:cNvPr>
          <p:cNvSpPr txBox="1"/>
          <p:nvPr/>
        </p:nvSpPr>
        <p:spPr>
          <a:xfrm>
            <a:off x="1450805" y="1224813"/>
            <a:ext cx="26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Homeostatic animal</a:t>
            </a:r>
            <a:endParaRPr lang="LID4096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4274C5-58FE-9A07-D236-15B14F19C1C8}"/>
              </a:ext>
            </a:extLst>
          </p:cNvPr>
          <p:cNvSpPr txBox="1"/>
          <p:nvPr/>
        </p:nvSpPr>
        <p:spPr>
          <a:xfrm>
            <a:off x="1889590" y="1713699"/>
            <a:ext cx="1192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FFFF"/>
                </a:highlight>
              </a:rPr>
              <a:t>Stem cell</a:t>
            </a:r>
            <a:endParaRPr lang="LID4096" sz="1400" dirty="0">
              <a:highlight>
                <a:srgbClr val="FFFFFF"/>
              </a:highligh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1C2E64-020D-2F0B-1BF7-CA2B22A3F23F}"/>
              </a:ext>
            </a:extLst>
          </p:cNvPr>
          <p:cNvSpPr txBox="1"/>
          <p:nvPr/>
        </p:nvSpPr>
        <p:spPr>
          <a:xfrm>
            <a:off x="2436791" y="2020558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Bipotential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369E02-B988-BEE0-7E72-03312651EC69}"/>
              </a:ext>
            </a:extLst>
          </p:cNvPr>
          <p:cNvSpPr txBox="1"/>
          <p:nvPr/>
        </p:nvSpPr>
        <p:spPr>
          <a:xfrm>
            <a:off x="1710271" y="2639482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Neuron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344E8-32A2-7A4C-7DAF-F05CFB444E0A}"/>
              </a:ext>
            </a:extLst>
          </p:cNvPr>
          <p:cNvSpPr txBox="1"/>
          <p:nvPr/>
        </p:nvSpPr>
        <p:spPr>
          <a:xfrm>
            <a:off x="3449071" y="2494641"/>
            <a:ext cx="1583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Gland cell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3802046-D05E-51DF-A219-97C1CEF1C36A}"/>
              </a:ext>
            </a:extLst>
          </p:cNvPr>
          <p:cNvSpPr txBox="1"/>
          <p:nvPr/>
        </p:nvSpPr>
        <p:spPr>
          <a:xfrm>
            <a:off x="412230" y="2975065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Nb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E480E-1FCB-1B3C-8649-B396D8F8A69E}"/>
              </a:ext>
            </a:extLst>
          </p:cNvPr>
          <p:cNvCxnSpPr>
            <a:cxnSpLocks/>
          </p:cNvCxnSpPr>
          <p:nvPr/>
        </p:nvCxnSpPr>
        <p:spPr>
          <a:xfrm>
            <a:off x="7482918" y="1522135"/>
            <a:ext cx="725935" cy="1446637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FCAA0CB-90F8-7D75-D3C5-24EE1EAF7E69}"/>
              </a:ext>
            </a:extLst>
          </p:cNvPr>
          <p:cNvSpPr/>
          <p:nvPr/>
        </p:nvSpPr>
        <p:spPr>
          <a:xfrm>
            <a:off x="6733715" y="1230715"/>
            <a:ext cx="3678540" cy="24430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E8F8337-C60D-2DBC-171E-262D07D26596}"/>
              </a:ext>
            </a:extLst>
          </p:cNvPr>
          <p:cNvCxnSpPr>
            <a:cxnSpLocks/>
          </p:cNvCxnSpPr>
          <p:nvPr/>
        </p:nvCxnSpPr>
        <p:spPr>
          <a:xfrm>
            <a:off x="6733715" y="1391258"/>
            <a:ext cx="749203" cy="130877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E2B061-6989-832E-70C4-640F48D434B0}"/>
              </a:ext>
            </a:extLst>
          </p:cNvPr>
          <p:cNvCxnSpPr>
            <a:cxnSpLocks/>
          </p:cNvCxnSpPr>
          <p:nvPr/>
        </p:nvCxnSpPr>
        <p:spPr>
          <a:xfrm flipV="1">
            <a:off x="8208853" y="2138134"/>
            <a:ext cx="727099" cy="830638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E5597B-9A31-28BA-EF97-0671E5645C71}"/>
              </a:ext>
            </a:extLst>
          </p:cNvPr>
          <p:cNvCxnSpPr>
            <a:cxnSpLocks/>
          </p:cNvCxnSpPr>
          <p:nvPr/>
        </p:nvCxnSpPr>
        <p:spPr>
          <a:xfrm flipV="1">
            <a:off x="8934788" y="2082293"/>
            <a:ext cx="765077" cy="62822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CE789C-F075-7C11-72D0-722C6ECFE09D}"/>
              </a:ext>
            </a:extLst>
          </p:cNvPr>
          <p:cNvCxnSpPr>
            <a:cxnSpLocks/>
          </p:cNvCxnSpPr>
          <p:nvPr/>
        </p:nvCxnSpPr>
        <p:spPr>
          <a:xfrm>
            <a:off x="9673522" y="2082293"/>
            <a:ext cx="752278" cy="627232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C06E46-DCC1-2C1B-00B4-D68AFDF9B294}"/>
              </a:ext>
            </a:extLst>
          </p:cNvPr>
          <p:cNvCxnSpPr>
            <a:cxnSpLocks/>
          </p:cNvCxnSpPr>
          <p:nvPr/>
        </p:nvCxnSpPr>
        <p:spPr>
          <a:xfrm>
            <a:off x="6738473" y="2035395"/>
            <a:ext cx="744445" cy="172250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2CCC79-E06B-5DC8-EF9D-383FE91DD2FA}"/>
              </a:ext>
            </a:extLst>
          </p:cNvPr>
          <p:cNvCxnSpPr>
            <a:cxnSpLocks/>
          </p:cNvCxnSpPr>
          <p:nvPr/>
        </p:nvCxnSpPr>
        <p:spPr>
          <a:xfrm flipV="1">
            <a:off x="7469687" y="1330399"/>
            <a:ext cx="750801" cy="877246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8F3CB4-EFA1-CD07-4589-1573A64416EC}"/>
              </a:ext>
            </a:extLst>
          </p:cNvPr>
          <p:cNvCxnSpPr>
            <a:cxnSpLocks/>
          </p:cNvCxnSpPr>
          <p:nvPr/>
        </p:nvCxnSpPr>
        <p:spPr>
          <a:xfrm>
            <a:off x="8218890" y="1350458"/>
            <a:ext cx="732812" cy="844487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D1F718A-6246-7734-CF1E-A119ED1F7A72}"/>
              </a:ext>
            </a:extLst>
          </p:cNvPr>
          <p:cNvCxnSpPr>
            <a:cxnSpLocks/>
          </p:cNvCxnSpPr>
          <p:nvPr/>
        </p:nvCxnSpPr>
        <p:spPr>
          <a:xfrm>
            <a:off x="9679790" y="1752851"/>
            <a:ext cx="718790" cy="442094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5ABD335-BD59-13EF-E60B-98876E614ED4}"/>
              </a:ext>
            </a:extLst>
          </p:cNvPr>
          <p:cNvCxnSpPr>
            <a:cxnSpLocks/>
          </p:cNvCxnSpPr>
          <p:nvPr/>
        </p:nvCxnSpPr>
        <p:spPr>
          <a:xfrm flipV="1">
            <a:off x="8948808" y="1752851"/>
            <a:ext cx="732146" cy="429394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37A406-1A24-4FCD-8380-97C3F373D91E}"/>
              </a:ext>
            </a:extLst>
          </p:cNvPr>
          <p:cNvCxnSpPr>
            <a:cxnSpLocks/>
          </p:cNvCxnSpPr>
          <p:nvPr/>
        </p:nvCxnSpPr>
        <p:spPr>
          <a:xfrm flipV="1">
            <a:off x="6738473" y="2887095"/>
            <a:ext cx="744445" cy="104872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9D7467-89F1-6EDF-ADD8-CEC9AA787B72}"/>
              </a:ext>
            </a:extLst>
          </p:cNvPr>
          <p:cNvCxnSpPr>
            <a:cxnSpLocks/>
          </p:cNvCxnSpPr>
          <p:nvPr/>
        </p:nvCxnSpPr>
        <p:spPr>
          <a:xfrm flipV="1">
            <a:off x="7469687" y="2855345"/>
            <a:ext cx="739166" cy="34780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7F46633-1C6B-8A3B-0028-2FA4C53FEF5D}"/>
              </a:ext>
            </a:extLst>
          </p:cNvPr>
          <p:cNvCxnSpPr>
            <a:cxnSpLocks/>
          </p:cNvCxnSpPr>
          <p:nvPr/>
        </p:nvCxnSpPr>
        <p:spPr>
          <a:xfrm>
            <a:off x="8191721" y="2855345"/>
            <a:ext cx="766335" cy="203200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AC1BF8-8F4F-23F0-D345-8725EB0C87F8}"/>
              </a:ext>
            </a:extLst>
          </p:cNvPr>
          <p:cNvCxnSpPr>
            <a:cxnSpLocks/>
          </p:cNvCxnSpPr>
          <p:nvPr/>
        </p:nvCxnSpPr>
        <p:spPr>
          <a:xfrm flipV="1">
            <a:off x="8924957" y="2939531"/>
            <a:ext cx="748565" cy="114919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7FCE24-D4F0-81C7-8459-6847DDB717B5}"/>
              </a:ext>
            </a:extLst>
          </p:cNvPr>
          <p:cNvCxnSpPr>
            <a:cxnSpLocks/>
          </p:cNvCxnSpPr>
          <p:nvPr/>
        </p:nvCxnSpPr>
        <p:spPr>
          <a:xfrm>
            <a:off x="9668606" y="2944554"/>
            <a:ext cx="738152" cy="421966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DB03B1F-B49A-512B-817F-5BFD1149FF56}"/>
              </a:ext>
            </a:extLst>
          </p:cNvPr>
          <p:cNvCxnSpPr>
            <a:cxnSpLocks/>
          </p:cNvCxnSpPr>
          <p:nvPr/>
        </p:nvCxnSpPr>
        <p:spPr>
          <a:xfrm flipV="1">
            <a:off x="6738473" y="3433195"/>
            <a:ext cx="744445" cy="42794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29462CA-5840-C0E5-7214-9316CFA4E1FF}"/>
              </a:ext>
            </a:extLst>
          </p:cNvPr>
          <p:cNvCxnSpPr>
            <a:cxnSpLocks/>
          </p:cNvCxnSpPr>
          <p:nvPr/>
        </p:nvCxnSpPr>
        <p:spPr>
          <a:xfrm flipV="1">
            <a:off x="7473662" y="2982621"/>
            <a:ext cx="745228" cy="444792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324E5F6-C0AA-FBCF-AA40-4196274AF8CD}"/>
              </a:ext>
            </a:extLst>
          </p:cNvPr>
          <p:cNvCxnSpPr>
            <a:cxnSpLocks/>
          </p:cNvCxnSpPr>
          <p:nvPr/>
        </p:nvCxnSpPr>
        <p:spPr>
          <a:xfrm flipV="1">
            <a:off x="8206986" y="2964931"/>
            <a:ext cx="735103" cy="32059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3089A90-6D5B-C861-D6B4-CA566A99C17D}"/>
              </a:ext>
            </a:extLst>
          </p:cNvPr>
          <p:cNvCxnSpPr>
            <a:cxnSpLocks/>
          </p:cNvCxnSpPr>
          <p:nvPr/>
        </p:nvCxnSpPr>
        <p:spPr>
          <a:xfrm>
            <a:off x="8941156" y="2964850"/>
            <a:ext cx="739798" cy="135936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0BC7F4-7667-6674-47CF-1FF5AA33B051}"/>
              </a:ext>
            </a:extLst>
          </p:cNvPr>
          <p:cNvCxnSpPr>
            <a:cxnSpLocks/>
          </p:cNvCxnSpPr>
          <p:nvPr/>
        </p:nvCxnSpPr>
        <p:spPr>
          <a:xfrm>
            <a:off x="9663422" y="3095474"/>
            <a:ext cx="741836" cy="271046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73BA4D9-551F-5DEC-7C38-17B893951FE3}"/>
              </a:ext>
            </a:extLst>
          </p:cNvPr>
          <p:cNvSpPr txBox="1"/>
          <p:nvPr/>
        </p:nvSpPr>
        <p:spPr>
          <a:xfrm>
            <a:off x="6546324" y="3641617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  <a:endParaRPr lang="LID4096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305A6B-958C-FC16-6825-CF6A17B1D0B2}"/>
              </a:ext>
            </a:extLst>
          </p:cNvPr>
          <p:cNvSpPr txBox="1"/>
          <p:nvPr/>
        </p:nvSpPr>
        <p:spPr>
          <a:xfrm>
            <a:off x="7237386" y="3641617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  <a:endParaRPr lang="LID4096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D8B10A3-9E1D-479B-3825-9FDFC5D54520}"/>
              </a:ext>
            </a:extLst>
          </p:cNvPr>
          <p:cNvSpPr txBox="1"/>
          <p:nvPr/>
        </p:nvSpPr>
        <p:spPr>
          <a:xfrm>
            <a:off x="7959420" y="3638675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</a:t>
            </a:r>
            <a:endParaRPr lang="LID4096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B429872-A3E3-C2D6-F8E8-FB872D9CE269}"/>
              </a:ext>
            </a:extLst>
          </p:cNvPr>
          <p:cNvSpPr txBox="1"/>
          <p:nvPr/>
        </p:nvSpPr>
        <p:spPr>
          <a:xfrm>
            <a:off x="8692656" y="3641617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</a:t>
            </a:r>
            <a:endParaRPr lang="LID4096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FB6BD8-3EB7-4B47-31D5-2F279C47835D}"/>
              </a:ext>
            </a:extLst>
          </p:cNvPr>
          <p:cNvSpPr txBox="1"/>
          <p:nvPr/>
        </p:nvSpPr>
        <p:spPr>
          <a:xfrm>
            <a:off x="9431121" y="3655458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DD88799-395F-70E7-2533-0C9F04B56043}"/>
              </a:ext>
            </a:extLst>
          </p:cNvPr>
          <p:cNvSpPr txBox="1"/>
          <p:nvPr/>
        </p:nvSpPr>
        <p:spPr>
          <a:xfrm>
            <a:off x="10166279" y="3655458"/>
            <a:ext cx="65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96h</a:t>
            </a:r>
            <a:endParaRPr lang="LID4096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102ADEB-0151-C9A0-8589-9082F8010577}"/>
              </a:ext>
            </a:extLst>
          </p:cNvPr>
          <p:cNvSpPr txBox="1"/>
          <p:nvPr/>
        </p:nvSpPr>
        <p:spPr>
          <a:xfrm>
            <a:off x="6137071" y="1202907"/>
            <a:ext cx="62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17F695-E24B-C75C-8E0D-93DDC90BF30D}"/>
              </a:ext>
            </a:extLst>
          </p:cNvPr>
          <p:cNvSpPr txBox="1"/>
          <p:nvPr/>
        </p:nvSpPr>
        <p:spPr>
          <a:xfrm rot="21405173">
            <a:off x="6573998" y="3186003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4A900"/>
                </a:solidFill>
              </a:rPr>
              <a:t>earlyNeur</a:t>
            </a:r>
            <a:endParaRPr lang="LID4096" sz="1400" dirty="0">
              <a:solidFill>
                <a:srgbClr val="74A9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647ECC-9B2B-102E-488D-EAC06A4F7F7B}"/>
              </a:ext>
            </a:extLst>
          </p:cNvPr>
          <p:cNvSpPr txBox="1"/>
          <p:nvPr/>
        </p:nvSpPr>
        <p:spPr>
          <a:xfrm rot="21118989">
            <a:off x="6553324" y="2670734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CB9100"/>
                </a:solidFill>
              </a:rPr>
              <a:t>earlyNem</a:t>
            </a:r>
            <a:endParaRPr lang="LID4096" sz="1400" dirty="0">
              <a:solidFill>
                <a:srgbClr val="CB91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4EFA9A-54E9-C581-7CDD-617896412609}"/>
              </a:ext>
            </a:extLst>
          </p:cNvPr>
          <p:cNvSpPr txBox="1"/>
          <p:nvPr/>
        </p:nvSpPr>
        <p:spPr>
          <a:xfrm rot="781673">
            <a:off x="6566722" y="1868575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5FCB"/>
                </a:solidFill>
              </a:rPr>
              <a:t>Stem cells</a:t>
            </a:r>
            <a:endParaRPr lang="LID4096" sz="1400" dirty="0">
              <a:solidFill>
                <a:srgbClr val="FF5FCB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085B9AC-B9CF-3524-28E3-9E72E93434B0}"/>
              </a:ext>
            </a:extLst>
          </p:cNvPr>
          <p:cNvSpPr txBox="1"/>
          <p:nvPr/>
        </p:nvSpPr>
        <p:spPr>
          <a:xfrm rot="585606">
            <a:off x="6573965" y="1190466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76E64"/>
                </a:solidFill>
              </a:rPr>
              <a:t>earlyGc</a:t>
            </a:r>
            <a:endParaRPr lang="LID4096" sz="1400" dirty="0">
              <a:solidFill>
                <a:srgbClr val="F76E64"/>
              </a:solidFill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6874529-C4AC-A3DB-C3AB-F60FC87F3F9C}"/>
              </a:ext>
            </a:extLst>
          </p:cNvPr>
          <p:cNvCxnSpPr>
            <a:cxnSpLocks/>
          </p:cNvCxnSpPr>
          <p:nvPr/>
        </p:nvCxnSpPr>
        <p:spPr>
          <a:xfrm>
            <a:off x="6673850" y="1344354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CFB7D0E-F0BF-A4B6-EA8B-003CF32E2014}"/>
              </a:ext>
            </a:extLst>
          </p:cNvPr>
          <p:cNvCxnSpPr>
            <a:cxnSpLocks/>
          </p:cNvCxnSpPr>
          <p:nvPr/>
        </p:nvCxnSpPr>
        <p:spPr>
          <a:xfrm>
            <a:off x="6673849" y="3154797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A462E4D-24E7-FBCB-387E-415CEBD5494D}"/>
              </a:ext>
            </a:extLst>
          </p:cNvPr>
          <p:cNvCxnSpPr>
            <a:cxnSpLocks/>
          </p:cNvCxnSpPr>
          <p:nvPr/>
        </p:nvCxnSpPr>
        <p:spPr>
          <a:xfrm>
            <a:off x="6660305" y="2553453"/>
            <a:ext cx="742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2B17FE1-D23C-F522-C5A0-1A233576CEE4}"/>
              </a:ext>
            </a:extLst>
          </p:cNvPr>
          <p:cNvSpPr txBox="1"/>
          <p:nvPr/>
        </p:nvSpPr>
        <p:spPr>
          <a:xfrm>
            <a:off x="6210893" y="2369800"/>
            <a:ext cx="62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</a:t>
            </a:r>
            <a:endParaRPr lang="LID4096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8FA9F8-AF6C-B71B-FBB6-B2D2E2538F7E}"/>
              </a:ext>
            </a:extLst>
          </p:cNvPr>
          <p:cNvSpPr txBox="1"/>
          <p:nvPr/>
        </p:nvSpPr>
        <p:spPr>
          <a:xfrm>
            <a:off x="6227862" y="2944287"/>
            <a:ext cx="62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</a:t>
            </a:r>
            <a:endParaRPr lang="LID4096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A84297-9538-5225-4CA6-24D7EF8DA68C}"/>
              </a:ext>
            </a:extLst>
          </p:cNvPr>
          <p:cNvSpPr txBox="1"/>
          <p:nvPr/>
        </p:nvSpPr>
        <p:spPr>
          <a:xfrm>
            <a:off x="6366658" y="3473044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  <a:endParaRPr lang="LID4096" sz="1400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DC36F3-9E62-9B38-5493-3271A77667E6}"/>
              </a:ext>
            </a:extLst>
          </p:cNvPr>
          <p:cNvCxnSpPr>
            <a:cxnSpLocks/>
          </p:cNvCxnSpPr>
          <p:nvPr/>
        </p:nvCxnSpPr>
        <p:spPr>
          <a:xfrm>
            <a:off x="6673849" y="3664832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449ABBE-D785-0CD5-7BC2-E91B3084CF32}"/>
              </a:ext>
            </a:extLst>
          </p:cNvPr>
          <p:cNvCxnSpPr>
            <a:cxnSpLocks/>
          </p:cNvCxnSpPr>
          <p:nvPr/>
        </p:nvCxnSpPr>
        <p:spPr>
          <a:xfrm>
            <a:off x="8144237" y="4473216"/>
            <a:ext cx="1253872" cy="0"/>
          </a:xfrm>
          <a:prstGeom prst="line">
            <a:avLst/>
          </a:prstGeom>
          <a:ln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ECF477C4-47DB-2F9D-E134-2BBF731BB5AC}"/>
              </a:ext>
            </a:extLst>
          </p:cNvPr>
          <p:cNvCxnSpPr>
            <a:cxnSpLocks/>
          </p:cNvCxnSpPr>
          <p:nvPr/>
        </p:nvCxnSpPr>
        <p:spPr>
          <a:xfrm>
            <a:off x="6857970" y="4473216"/>
            <a:ext cx="0" cy="2873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29A808C-307D-EC6C-DA76-BD4B77EC6EFC}"/>
              </a:ext>
            </a:extLst>
          </p:cNvPr>
          <p:cNvCxnSpPr>
            <a:cxnSpLocks/>
          </p:cNvCxnSpPr>
          <p:nvPr/>
        </p:nvCxnSpPr>
        <p:spPr>
          <a:xfrm>
            <a:off x="8144237" y="4347574"/>
            <a:ext cx="0" cy="125642"/>
          </a:xfrm>
          <a:prstGeom prst="line">
            <a:avLst/>
          </a:prstGeom>
          <a:ln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69F9233-74F7-F2A5-BD89-D1B34D6B602D}"/>
              </a:ext>
            </a:extLst>
          </p:cNvPr>
          <p:cNvCxnSpPr>
            <a:cxnSpLocks/>
          </p:cNvCxnSpPr>
          <p:nvPr/>
        </p:nvCxnSpPr>
        <p:spPr>
          <a:xfrm>
            <a:off x="9389305" y="4473216"/>
            <a:ext cx="0" cy="549683"/>
          </a:xfrm>
          <a:prstGeom prst="line">
            <a:avLst/>
          </a:prstGeom>
          <a:ln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670103-C66A-94C2-B8D1-D74ADCB3F14E}"/>
              </a:ext>
            </a:extLst>
          </p:cNvPr>
          <p:cNvCxnSpPr>
            <a:cxnSpLocks/>
          </p:cNvCxnSpPr>
          <p:nvPr/>
        </p:nvCxnSpPr>
        <p:spPr>
          <a:xfrm flipV="1">
            <a:off x="8311821" y="5022899"/>
            <a:ext cx="1086288" cy="3490"/>
          </a:xfrm>
          <a:prstGeom prst="line">
            <a:avLst/>
          </a:prstGeom>
          <a:ln w="57150"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12D1D04-B557-8097-7940-34A3469C41AB}"/>
              </a:ext>
            </a:extLst>
          </p:cNvPr>
          <p:cNvCxnSpPr>
            <a:cxnSpLocks/>
          </p:cNvCxnSpPr>
          <p:nvPr/>
        </p:nvCxnSpPr>
        <p:spPr>
          <a:xfrm>
            <a:off x="8334457" y="5003299"/>
            <a:ext cx="0" cy="310440"/>
          </a:xfrm>
          <a:prstGeom prst="line">
            <a:avLst/>
          </a:prstGeom>
          <a:ln w="57150"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15321C8-AA3D-30DA-8002-8B99FE7BE1AA}"/>
              </a:ext>
            </a:extLst>
          </p:cNvPr>
          <p:cNvCxnSpPr>
            <a:cxnSpLocks/>
          </p:cNvCxnSpPr>
          <p:nvPr/>
        </p:nvCxnSpPr>
        <p:spPr>
          <a:xfrm>
            <a:off x="10398580" y="5026389"/>
            <a:ext cx="0" cy="2873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4541F87-92B9-FF34-40EA-0E7EAC5C8B07}"/>
              </a:ext>
            </a:extLst>
          </p:cNvPr>
          <p:cNvSpPr txBox="1"/>
          <p:nvPr/>
        </p:nvSpPr>
        <p:spPr>
          <a:xfrm>
            <a:off x="7562386" y="4087724"/>
            <a:ext cx="1192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5FCB"/>
                </a:solidFill>
                <a:highlight>
                  <a:srgbClr val="FFFFFF"/>
                </a:highlight>
              </a:rPr>
              <a:t>Stem cell</a:t>
            </a:r>
            <a:endParaRPr lang="LID4096" sz="1400" dirty="0">
              <a:solidFill>
                <a:srgbClr val="FF5FCB"/>
              </a:solidFill>
              <a:highlight>
                <a:srgbClr val="FFFFFF"/>
              </a:highligh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92AA47A-F929-1B74-E3C3-2C5283FCFAA2}"/>
              </a:ext>
            </a:extLst>
          </p:cNvPr>
          <p:cNvSpPr txBox="1"/>
          <p:nvPr/>
        </p:nvSpPr>
        <p:spPr>
          <a:xfrm>
            <a:off x="8392724" y="4715124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Bipotential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C66FD35-CF66-E989-311D-C5FE498185CC}"/>
              </a:ext>
            </a:extLst>
          </p:cNvPr>
          <p:cNvSpPr txBox="1"/>
          <p:nvPr/>
        </p:nvSpPr>
        <p:spPr>
          <a:xfrm>
            <a:off x="6355955" y="4760566"/>
            <a:ext cx="98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B9100"/>
                </a:solidFill>
                <a:highlight>
                  <a:srgbClr val="FFFFFF"/>
                </a:highlight>
              </a:rPr>
              <a:t>Nb tree</a:t>
            </a:r>
            <a:endParaRPr lang="LID4096" sz="1200" dirty="0">
              <a:solidFill>
                <a:srgbClr val="CB9100"/>
              </a:solidFill>
              <a:highlight>
                <a:srgbClr val="FFFFFF"/>
              </a:highligh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6308A81-CFB7-D47C-3F9D-7497A96509A7}"/>
              </a:ext>
            </a:extLst>
          </p:cNvPr>
          <p:cNvSpPr txBox="1"/>
          <p:nvPr/>
        </p:nvSpPr>
        <p:spPr>
          <a:xfrm>
            <a:off x="7672596" y="5302563"/>
            <a:ext cx="144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A900"/>
                </a:solidFill>
                <a:highlight>
                  <a:srgbClr val="FFFFFF"/>
                </a:highlight>
              </a:rPr>
              <a:t>Neuron progenitor</a:t>
            </a:r>
            <a:endParaRPr lang="LID4096" sz="1200" dirty="0">
              <a:solidFill>
                <a:srgbClr val="74A900"/>
              </a:solidFill>
              <a:highlight>
                <a:srgbClr val="FFFFFF"/>
              </a:highligh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0CA5D74-ACE4-DA26-FE18-9881792D279E}"/>
              </a:ext>
            </a:extLst>
          </p:cNvPr>
          <p:cNvSpPr txBox="1"/>
          <p:nvPr/>
        </p:nvSpPr>
        <p:spPr>
          <a:xfrm>
            <a:off x="9420029" y="5292485"/>
            <a:ext cx="2116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76E64"/>
                </a:solidFill>
                <a:highlight>
                  <a:srgbClr val="FFFFFF"/>
                </a:highlight>
              </a:rPr>
              <a:t>Gland cell progenitor</a:t>
            </a:r>
            <a:endParaRPr lang="LID4096" sz="1200" dirty="0">
              <a:solidFill>
                <a:srgbClr val="F76E64"/>
              </a:solidFill>
              <a:highlight>
                <a:srgbClr val="FFFFFF"/>
              </a:highlight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A183FE4-59D9-BC41-586C-8BAEC1B7A278}"/>
              </a:ext>
            </a:extLst>
          </p:cNvPr>
          <p:cNvCxnSpPr>
            <a:cxnSpLocks/>
          </p:cNvCxnSpPr>
          <p:nvPr/>
        </p:nvCxnSpPr>
        <p:spPr>
          <a:xfrm>
            <a:off x="7446264" y="5700559"/>
            <a:ext cx="169819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9271325-2B11-1F97-BCDA-C697B438FCEB}"/>
              </a:ext>
            </a:extLst>
          </p:cNvPr>
          <p:cNvCxnSpPr>
            <a:cxnSpLocks/>
          </p:cNvCxnSpPr>
          <p:nvPr/>
        </p:nvCxnSpPr>
        <p:spPr>
          <a:xfrm>
            <a:off x="8330459" y="5574917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2324CE3-FDA9-6879-5803-9C946632494D}"/>
              </a:ext>
            </a:extLst>
          </p:cNvPr>
          <p:cNvCxnSpPr>
            <a:cxnSpLocks/>
          </p:cNvCxnSpPr>
          <p:nvPr/>
        </p:nvCxnSpPr>
        <p:spPr>
          <a:xfrm>
            <a:off x="9953777" y="5700559"/>
            <a:ext cx="8896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66ECCB-D7D9-21AC-E24C-B9EF7C261DEE}"/>
              </a:ext>
            </a:extLst>
          </p:cNvPr>
          <p:cNvCxnSpPr>
            <a:cxnSpLocks/>
          </p:cNvCxnSpPr>
          <p:nvPr/>
        </p:nvCxnSpPr>
        <p:spPr>
          <a:xfrm>
            <a:off x="10418725" y="5574917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6ADFC606-39DB-F0FF-97B2-AB7BB111AB03}"/>
              </a:ext>
            </a:extLst>
          </p:cNvPr>
          <p:cNvSpPr txBox="1"/>
          <p:nvPr/>
        </p:nvSpPr>
        <p:spPr>
          <a:xfrm>
            <a:off x="7611363" y="5834413"/>
            <a:ext cx="144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Neurons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26E9C59-1BE7-EC38-F5F0-0A2B034AC257}"/>
              </a:ext>
            </a:extLst>
          </p:cNvPr>
          <p:cNvSpPr txBox="1"/>
          <p:nvPr/>
        </p:nvSpPr>
        <p:spPr>
          <a:xfrm>
            <a:off x="9692797" y="5848141"/>
            <a:ext cx="144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Gc</a:t>
            </a:r>
            <a:endParaRPr lang="LID4096" sz="1200" dirty="0">
              <a:highlight>
                <a:srgbClr val="FFFFFF"/>
              </a:highlight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7226397-A821-7902-1A58-BBD57EAF670B}"/>
              </a:ext>
            </a:extLst>
          </p:cNvPr>
          <p:cNvCxnSpPr>
            <a:cxnSpLocks/>
          </p:cNvCxnSpPr>
          <p:nvPr/>
        </p:nvCxnSpPr>
        <p:spPr>
          <a:xfrm>
            <a:off x="9958854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C64CE49-2D8D-D9D5-5265-544AAF8A0F58}"/>
              </a:ext>
            </a:extLst>
          </p:cNvPr>
          <p:cNvCxnSpPr>
            <a:cxnSpLocks/>
          </p:cNvCxnSpPr>
          <p:nvPr/>
        </p:nvCxnSpPr>
        <p:spPr>
          <a:xfrm>
            <a:off x="10391155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B6832A8-FEE3-32AD-40AB-71F611546575}"/>
              </a:ext>
            </a:extLst>
          </p:cNvPr>
          <p:cNvCxnSpPr>
            <a:cxnSpLocks/>
          </p:cNvCxnSpPr>
          <p:nvPr/>
        </p:nvCxnSpPr>
        <p:spPr>
          <a:xfrm>
            <a:off x="10838279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1BFD8FC-22F4-EA9E-F95D-116017B403AF}"/>
              </a:ext>
            </a:extLst>
          </p:cNvPr>
          <p:cNvCxnSpPr>
            <a:cxnSpLocks/>
          </p:cNvCxnSpPr>
          <p:nvPr/>
        </p:nvCxnSpPr>
        <p:spPr>
          <a:xfrm>
            <a:off x="7446264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9DA0FF5-5AD3-3304-0BAD-3639C86EFB49}"/>
              </a:ext>
            </a:extLst>
          </p:cNvPr>
          <p:cNvCxnSpPr>
            <a:cxnSpLocks/>
          </p:cNvCxnSpPr>
          <p:nvPr/>
        </p:nvCxnSpPr>
        <p:spPr>
          <a:xfrm>
            <a:off x="7845235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76284F8-3996-F60A-71BE-569F1EE134B3}"/>
              </a:ext>
            </a:extLst>
          </p:cNvPr>
          <p:cNvCxnSpPr>
            <a:cxnSpLocks/>
          </p:cNvCxnSpPr>
          <p:nvPr/>
        </p:nvCxnSpPr>
        <p:spPr>
          <a:xfrm>
            <a:off x="8392724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EE023D8-BEAF-BCDC-8E97-1DBC3E9378E6}"/>
              </a:ext>
            </a:extLst>
          </p:cNvPr>
          <p:cNvCxnSpPr>
            <a:cxnSpLocks/>
          </p:cNvCxnSpPr>
          <p:nvPr/>
        </p:nvCxnSpPr>
        <p:spPr>
          <a:xfrm>
            <a:off x="8224119" y="5700559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05F0EFF-356A-2A94-039C-BDCD5192B0F7}"/>
              </a:ext>
            </a:extLst>
          </p:cNvPr>
          <p:cNvCxnSpPr>
            <a:cxnSpLocks/>
          </p:cNvCxnSpPr>
          <p:nvPr/>
        </p:nvCxnSpPr>
        <p:spPr>
          <a:xfrm>
            <a:off x="8536955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3289498-AF71-A032-554C-84C32CC3BB51}"/>
              </a:ext>
            </a:extLst>
          </p:cNvPr>
          <p:cNvCxnSpPr>
            <a:cxnSpLocks/>
          </p:cNvCxnSpPr>
          <p:nvPr/>
        </p:nvCxnSpPr>
        <p:spPr>
          <a:xfrm>
            <a:off x="8726904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56DAE89-AA9F-5F1E-CB93-0C8BC7131E3C}"/>
              </a:ext>
            </a:extLst>
          </p:cNvPr>
          <p:cNvCxnSpPr>
            <a:cxnSpLocks/>
          </p:cNvCxnSpPr>
          <p:nvPr/>
        </p:nvCxnSpPr>
        <p:spPr>
          <a:xfrm>
            <a:off x="7626117" y="5700559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2A173137-A049-48D7-8FD7-97E06D348B13}"/>
              </a:ext>
            </a:extLst>
          </p:cNvPr>
          <p:cNvCxnSpPr>
            <a:cxnSpLocks/>
          </p:cNvCxnSpPr>
          <p:nvPr/>
        </p:nvCxnSpPr>
        <p:spPr>
          <a:xfrm>
            <a:off x="8058418" y="5700559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0C52E06-7387-DB99-63D4-2402BF77CFD0}"/>
              </a:ext>
            </a:extLst>
          </p:cNvPr>
          <p:cNvCxnSpPr>
            <a:cxnSpLocks/>
          </p:cNvCxnSpPr>
          <p:nvPr/>
        </p:nvCxnSpPr>
        <p:spPr>
          <a:xfrm>
            <a:off x="8924957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A894A91-9BE3-AF0F-18B0-E81798C261FF}"/>
              </a:ext>
            </a:extLst>
          </p:cNvPr>
          <p:cNvCxnSpPr>
            <a:cxnSpLocks/>
          </p:cNvCxnSpPr>
          <p:nvPr/>
        </p:nvCxnSpPr>
        <p:spPr>
          <a:xfrm>
            <a:off x="9138076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29B7528C-C2FB-B0CD-AD39-D0B0296C609A}"/>
              </a:ext>
            </a:extLst>
          </p:cNvPr>
          <p:cNvCxnSpPr>
            <a:cxnSpLocks/>
          </p:cNvCxnSpPr>
          <p:nvPr/>
        </p:nvCxnSpPr>
        <p:spPr>
          <a:xfrm>
            <a:off x="6852032" y="4473216"/>
            <a:ext cx="129505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54714C5B-18C7-4CF0-95F8-7002A38B0379}"/>
              </a:ext>
            </a:extLst>
          </p:cNvPr>
          <p:cNvSpPr txBox="1"/>
          <p:nvPr/>
        </p:nvSpPr>
        <p:spPr>
          <a:xfrm rot="16200000">
            <a:off x="4875512" y="2448474"/>
            <a:ext cx="2759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cell population</a:t>
            </a:r>
            <a:endParaRPr lang="LID4096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E0DA58-F87D-4400-91B4-F084B78E77B7}"/>
              </a:ext>
            </a:extLst>
          </p:cNvPr>
          <p:cNvSpPr/>
          <p:nvPr/>
        </p:nvSpPr>
        <p:spPr>
          <a:xfrm>
            <a:off x="8003516" y="3895272"/>
            <a:ext cx="396095" cy="211262"/>
          </a:xfrm>
          <a:custGeom>
            <a:avLst/>
            <a:gdLst>
              <a:gd name="connsiteX0" fmla="*/ 143838 w 143838"/>
              <a:gd name="connsiteY0" fmla="*/ 195222 h 195222"/>
              <a:gd name="connsiteX1" fmla="*/ 113016 w 143838"/>
              <a:gd name="connsiteY1" fmla="*/ 13 h 195222"/>
              <a:gd name="connsiteX2" fmla="*/ 0 w 143838"/>
              <a:gd name="connsiteY2" fmla="*/ 184948 h 19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838" h="195222">
                <a:moveTo>
                  <a:pt x="143838" y="195222"/>
                </a:moveTo>
                <a:cubicBezTo>
                  <a:pt x="140413" y="98473"/>
                  <a:pt x="136989" y="1725"/>
                  <a:pt x="113016" y="13"/>
                </a:cubicBezTo>
                <a:cubicBezTo>
                  <a:pt x="89043" y="-1699"/>
                  <a:pt x="15411" y="154125"/>
                  <a:pt x="0" y="184948"/>
                </a:cubicBezTo>
              </a:path>
            </a:pathLst>
          </a:custGeom>
          <a:ln w="19050" cap="flat" cmpd="sng" algn="ctr">
            <a:solidFill>
              <a:srgbClr val="FF5FC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BA1BAB2-8983-4E0A-803F-AF6D535A29D2}"/>
              </a:ext>
            </a:extLst>
          </p:cNvPr>
          <p:cNvSpPr txBox="1"/>
          <p:nvPr/>
        </p:nvSpPr>
        <p:spPr>
          <a:xfrm>
            <a:off x="10352952" y="4759259"/>
            <a:ext cx="1645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76E64"/>
                </a:solidFill>
                <a:highlight>
                  <a:srgbClr val="FFFFFF"/>
                </a:highlight>
              </a:rPr>
              <a:t>But how do they know??</a:t>
            </a:r>
            <a:endParaRPr lang="LID4096" sz="1200" b="1" dirty="0">
              <a:solidFill>
                <a:srgbClr val="F76E64"/>
              </a:solidFill>
              <a:highlight>
                <a:srgbClr val="FFFFFF"/>
              </a:highlight>
            </a:endParaRPr>
          </a:p>
        </p:txBody>
      </p:sp>
      <p:sp>
        <p:nvSpPr>
          <p:cNvPr id="108" name="Cross 107">
            <a:extLst>
              <a:ext uri="{FF2B5EF4-FFF2-40B4-BE49-F238E27FC236}">
                <a16:creationId xmlns:a16="http://schemas.microsoft.com/office/drawing/2014/main" id="{E1EE4DD2-0160-450F-BDF1-846C3E5DDADA}"/>
              </a:ext>
            </a:extLst>
          </p:cNvPr>
          <p:cNvSpPr/>
          <p:nvPr/>
        </p:nvSpPr>
        <p:spPr>
          <a:xfrm rot="2768518">
            <a:off x="10242931" y="5040243"/>
            <a:ext cx="307127" cy="313220"/>
          </a:xfrm>
          <a:prstGeom prst="plus">
            <a:avLst>
              <a:gd name="adj" fmla="val 461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962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7" grpId="0"/>
      <p:bldP spid="10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314401" y="207157"/>
            <a:ext cx="822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F00"/>
                </a:solidFill>
              </a:rPr>
              <a:t>Preface: if you want to DIY, check this out</a:t>
            </a:r>
            <a:endParaRPr lang="LID4096" sz="2800" b="1" dirty="0">
              <a:solidFill>
                <a:srgbClr val="FFB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EB1093-3411-4173-BE71-E035F8CF6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62" y="1131618"/>
            <a:ext cx="9662160" cy="3514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0A76A-CCC5-441B-A2E7-E356839F88B7}"/>
              </a:ext>
            </a:extLst>
          </p:cNvPr>
          <p:cNvSpPr txBox="1"/>
          <p:nvPr/>
        </p:nvSpPr>
        <p:spPr>
          <a:xfrm>
            <a:off x="432563" y="5925466"/>
            <a:ext cx="4805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https://github.com/marionhardy/hydra-regen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514783-D76D-4FFE-8686-2231C50B806B}"/>
              </a:ext>
            </a:extLst>
          </p:cNvPr>
          <p:cNvSpPr/>
          <p:nvPr/>
        </p:nvSpPr>
        <p:spPr>
          <a:xfrm>
            <a:off x="3093720" y="2489494"/>
            <a:ext cx="3416680" cy="100584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8DD88F3-5CFD-4082-90A0-FBD404D69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562" y="4858477"/>
            <a:ext cx="9662160" cy="8079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40281F0-276E-40A8-B02D-338F8DC145FC}"/>
              </a:ext>
            </a:extLst>
          </p:cNvPr>
          <p:cNvSpPr txBox="1"/>
          <p:nvPr/>
        </p:nvSpPr>
        <p:spPr>
          <a:xfrm>
            <a:off x="10231884" y="4858477"/>
            <a:ext cx="1960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.</a:t>
            </a:r>
            <a:r>
              <a:rPr lang="en-US" dirty="0" err="1">
                <a:solidFill>
                  <a:schemeClr val="bg1"/>
                </a:solidFill>
              </a:rPr>
              <a:t>Rmd</a:t>
            </a:r>
            <a:r>
              <a:rPr lang="en-US" dirty="0">
                <a:solidFill>
                  <a:schemeClr val="bg1"/>
                </a:solidFill>
              </a:rPr>
              <a:t> = R script</a:t>
            </a:r>
          </a:p>
          <a:p>
            <a:r>
              <a:rPr lang="en-US" dirty="0">
                <a:solidFill>
                  <a:schemeClr val="bg1"/>
                </a:solidFill>
              </a:rPr>
              <a:t>.html = output</a:t>
            </a:r>
          </a:p>
        </p:txBody>
      </p:sp>
    </p:spTree>
    <p:extLst>
      <p:ext uri="{BB962C8B-B14F-4D97-AF65-F5344CB8AC3E}">
        <p14:creationId xmlns:p14="http://schemas.microsoft.com/office/powerpoint/2010/main" val="236145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BF00"/>
                </a:solidFill>
              </a:rPr>
              <a:t>Part 2: </a:t>
            </a:r>
            <a:r>
              <a:rPr lang="fr-FR" sz="2400" b="1" dirty="0" err="1">
                <a:solidFill>
                  <a:srgbClr val="FFBF00"/>
                </a:solidFill>
              </a:rPr>
              <a:t>earlyGc</a:t>
            </a:r>
            <a:r>
              <a:rPr lang="fr-FR" sz="2400" b="1" dirty="0">
                <a:solidFill>
                  <a:srgbClr val="FFBF00"/>
                </a:solidFill>
              </a:rPr>
              <a:t> have p53 expression</a:t>
            </a:r>
            <a:endParaRPr lang="en-US" sz="2400" b="1" dirty="0">
              <a:solidFill>
                <a:srgbClr val="FFB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1E1FA-A296-3297-6A6B-81AB165A5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94347"/>
            <a:ext cx="12192000" cy="18725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F7706D-82DA-E835-0062-E7F28E75EDCD}"/>
              </a:ext>
            </a:extLst>
          </p:cNvPr>
          <p:cNvSpPr txBox="1"/>
          <p:nvPr/>
        </p:nvSpPr>
        <p:spPr>
          <a:xfrm>
            <a:off x="995112" y="2091200"/>
            <a:ext cx="5987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p53 expression is located in the gland cell progenitors</a:t>
            </a:r>
            <a:endParaRPr lang="LID4096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6D04F3-4958-052A-E1B9-DF9A25614C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82" y="3791621"/>
            <a:ext cx="11993300" cy="357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C895D1-0929-4D16-BE04-602E09D44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3685" y="84343"/>
            <a:ext cx="5211997" cy="366173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AF9398F2-5896-4214-8ED8-C4A04CCB0C77}"/>
              </a:ext>
            </a:extLst>
          </p:cNvPr>
          <p:cNvSpPr/>
          <p:nvPr/>
        </p:nvSpPr>
        <p:spPr>
          <a:xfrm>
            <a:off x="8883296" y="1424806"/>
            <a:ext cx="476462" cy="45224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6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FBF00"/>
                </a:solidFill>
              </a:rPr>
              <a:t>Hypothesis</a:t>
            </a:r>
            <a:r>
              <a:rPr lang="fr-FR" sz="2400" b="1" dirty="0">
                <a:solidFill>
                  <a:srgbClr val="FFBF00"/>
                </a:solidFill>
              </a:rPr>
              <a:t>: </a:t>
            </a:r>
            <a:r>
              <a:rPr lang="fr-FR" sz="2400" b="1" i="1" dirty="0">
                <a:solidFill>
                  <a:srgbClr val="FFBF00"/>
                </a:solidFill>
              </a:rPr>
              <a:t>Hydra </a:t>
            </a:r>
            <a:r>
              <a:rPr lang="fr-FR" sz="2400" b="1" dirty="0" err="1">
                <a:solidFill>
                  <a:srgbClr val="FFBF00"/>
                </a:solidFill>
              </a:rPr>
              <a:t>prioritize</a:t>
            </a:r>
            <a:r>
              <a:rPr lang="fr-FR" sz="2400" b="1" dirty="0">
                <a:solidFill>
                  <a:srgbClr val="FFBF00"/>
                </a:solidFill>
              </a:rPr>
              <a:t> neuronal </a:t>
            </a:r>
            <a:r>
              <a:rPr lang="fr-FR" sz="2400" b="1" dirty="0" err="1">
                <a:solidFill>
                  <a:srgbClr val="FFBF00"/>
                </a:solidFill>
              </a:rPr>
              <a:t>regeneration</a:t>
            </a:r>
            <a:endParaRPr lang="en-US" sz="2400" b="1" dirty="0">
              <a:solidFill>
                <a:srgbClr val="FFBF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E480E-1FCB-1B3C-8649-B396D8F8A69E}"/>
              </a:ext>
            </a:extLst>
          </p:cNvPr>
          <p:cNvCxnSpPr>
            <a:cxnSpLocks/>
          </p:cNvCxnSpPr>
          <p:nvPr/>
        </p:nvCxnSpPr>
        <p:spPr>
          <a:xfrm>
            <a:off x="1345847" y="1522135"/>
            <a:ext cx="725935" cy="1446637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FCAA0CB-90F8-7D75-D3C5-24EE1EAF7E69}"/>
              </a:ext>
            </a:extLst>
          </p:cNvPr>
          <p:cNvSpPr/>
          <p:nvPr/>
        </p:nvSpPr>
        <p:spPr>
          <a:xfrm>
            <a:off x="596644" y="1230715"/>
            <a:ext cx="3678540" cy="24430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E8F8337-C60D-2DBC-171E-262D07D26596}"/>
              </a:ext>
            </a:extLst>
          </p:cNvPr>
          <p:cNvCxnSpPr>
            <a:cxnSpLocks/>
          </p:cNvCxnSpPr>
          <p:nvPr/>
        </p:nvCxnSpPr>
        <p:spPr>
          <a:xfrm>
            <a:off x="596644" y="1391258"/>
            <a:ext cx="749203" cy="130877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E2B061-6989-832E-70C4-640F48D434B0}"/>
              </a:ext>
            </a:extLst>
          </p:cNvPr>
          <p:cNvCxnSpPr>
            <a:cxnSpLocks/>
          </p:cNvCxnSpPr>
          <p:nvPr/>
        </p:nvCxnSpPr>
        <p:spPr>
          <a:xfrm flipV="1">
            <a:off x="2071782" y="2138134"/>
            <a:ext cx="727099" cy="830638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E5597B-9A31-28BA-EF97-0671E5645C71}"/>
              </a:ext>
            </a:extLst>
          </p:cNvPr>
          <p:cNvCxnSpPr>
            <a:cxnSpLocks/>
          </p:cNvCxnSpPr>
          <p:nvPr/>
        </p:nvCxnSpPr>
        <p:spPr>
          <a:xfrm flipV="1">
            <a:off x="2797717" y="2082293"/>
            <a:ext cx="765077" cy="62822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CE789C-F075-7C11-72D0-722C6ECFE09D}"/>
              </a:ext>
            </a:extLst>
          </p:cNvPr>
          <p:cNvCxnSpPr>
            <a:cxnSpLocks/>
          </p:cNvCxnSpPr>
          <p:nvPr/>
        </p:nvCxnSpPr>
        <p:spPr>
          <a:xfrm>
            <a:off x="3536451" y="2082293"/>
            <a:ext cx="752278" cy="627232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C06E46-DCC1-2C1B-00B4-D68AFDF9B294}"/>
              </a:ext>
            </a:extLst>
          </p:cNvPr>
          <p:cNvCxnSpPr>
            <a:cxnSpLocks/>
          </p:cNvCxnSpPr>
          <p:nvPr/>
        </p:nvCxnSpPr>
        <p:spPr>
          <a:xfrm>
            <a:off x="601402" y="2035395"/>
            <a:ext cx="744445" cy="172250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2CCC79-E06B-5DC8-EF9D-383FE91DD2FA}"/>
              </a:ext>
            </a:extLst>
          </p:cNvPr>
          <p:cNvCxnSpPr>
            <a:cxnSpLocks/>
          </p:cNvCxnSpPr>
          <p:nvPr/>
        </p:nvCxnSpPr>
        <p:spPr>
          <a:xfrm flipV="1">
            <a:off x="1332616" y="1330399"/>
            <a:ext cx="750801" cy="877246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8F3CB4-EFA1-CD07-4589-1573A64416EC}"/>
              </a:ext>
            </a:extLst>
          </p:cNvPr>
          <p:cNvCxnSpPr>
            <a:cxnSpLocks/>
          </p:cNvCxnSpPr>
          <p:nvPr/>
        </p:nvCxnSpPr>
        <p:spPr>
          <a:xfrm>
            <a:off x="2081819" y="1350458"/>
            <a:ext cx="732812" cy="844487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D1F718A-6246-7734-CF1E-A119ED1F7A72}"/>
              </a:ext>
            </a:extLst>
          </p:cNvPr>
          <p:cNvCxnSpPr>
            <a:cxnSpLocks/>
          </p:cNvCxnSpPr>
          <p:nvPr/>
        </p:nvCxnSpPr>
        <p:spPr>
          <a:xfrm>
            <a:off x="3542719" y="1752851"/>
            <a:ext cx="718790" cy="442094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5ABD335-BD59-13EF-E60B-98876E614ED4}"/>
              </a:ext>
            </a:extLst>
          </p:cNvPr>
          <p:cNvCxnSpPr>
            <a:cxnSpLocks/>
          </p:cNvCxnSpPr>
          <p:nvPr/>
        </p:nvCxnSpPr>
        <p:spPr>
          <a:xfrm flipV="1">
            <a:off x="2811737" y="1752851"/>
            <a:ext cx="732146" cy="429394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37A406-1A24-4FCD-8380-97C3F373D91E}"/>
              </a:ext>
            </a:extLst>
          </p:cNvPr>
          <p:cNvCxnSpPr>
            <a:cxnSpLocks/>
          </p:cNvCxnSpPr>
          <p:nvPr/>
        </p:nvCxnSpPr>
        <p:spPr>
          <a:xfrm flipV="1">
            <a:off x="601402" y="2887095"/>
            <a:ext cx="744445" cy="104872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9D7467-89F1-6EDF-ADD8-CEC9AA787B72}"/>
              </a:ext>
            </a:extLst>
          </p:cNvPr>
          <p:cNvCxnSpPr>
            <a:cxnSpLocks/>
          </p:cNvCxnSpPr>
          <p:nvPr/>
        </p:nvCxnSpPr>
        <p:spPr>
          <a:xfrm flipV="1">
            <a:off x="1332616" y="2855345"/>
            <a:ext cx="739166" cy="34780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7F46633-1C6B-8A3B-0028-2FA4C53FEF5D}"/>
              </a:ext>
            </a:extLst>
          </p:cNvPr>
          <p:cNvCxnSpPr>
            <a:cxnSpLocks/>
          </p:cNvCxnSpPr>
          <p:nvPr/>
        </p:nvCxnSpPr>
        <p:spPr>
          <a:xfrm>
            <a:off x="2054650" y="2855345"/>
            <a:ext cx="766335" cy="203200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AC1BF8-8F4F-23F0-D345-8725EB0C87F8}"/>
              </a:ext>
            </a:extLst>
          </p:cNvPr>
          <p:cNvCxnSpPr>
            <a:cxnSpLocks/>
          </p:cNvCxnSpPr>
          <p:nvPr/>
        </p:nvCxnSpPr>
        <p:spPr>
          <a:xfrm flipV="1">
            <a:off x="2787886" y="2939531"/>
            <a:ext cx="748565" cy="114919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7FCE24-D4F0-81C7-8459-6847DDB717B5}"/>
              </a:ext>
            </a:extLst>
          </p:cNvPr>
          <p:cNvCxnSpPr>
            <a:cxnSpLocks/>
          </p:cNvCxnSpPr>
          <p:nvPr/>
        </p:nvCxnSpPr>
        <p:spPr>
          <a:xfrm>
            <a:off x="3531535" y="2944554"/>
            <a:ext cx="738152" cy="421966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DB03B1F-B49A-512B-817F-5BFD1149FF56}"/>
              </a:ext>
            </a:extLst>
          </p:cNvPr>
          <p:cNvCxnSpPr>
            <a:cxnSpLocks/>
          </p:cNvCxnSpPr>
          <p:nvPr/>
        </p:nvCxnSpPr>
        <p:spPr>
          <a:xfrm flipV="1">
            <a:off x="601402" y="3433195"/>
            <a:ext cx="744445" cy="42794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29462CA-5840-C0E5-7214-9316CFA4E1FF}"/>
              </a:ext>
            </a:extLst>
          </p:cNvPr>
          <p:cNvCxnSpPr>
            <a:cxnSpLocks/>
          </p:cNvCxnSpPr>
          <p:nvPr/>
        </p:nvCxnSpPr>
        <p:spPr>
          <a:xfrm flipV="1">
            <a:off x="1336591" y="2982621"/>
            <a:ext cx="745228" cy="444792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324E5F6-C0AA-FBCF-AA40-4196274AF8CD}"/>
              </a:ext>
            </a:extLst>
          </p:cNvPr>
          <p:cNvCxnSpPr>
            <a:cxnSpLocks/>
          </p:cNvCxnSpPr>
          <p:nvPr/>
        </p:nvCxnSpPr>
        <p:spPr>
          <a:xfrm flipV="1">
            <a:off x="2069915" y="2964931"/>
            <a:ext cx="735103" cy="32059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3089A90-6D5B-C861-D6B4-CA566A99C17D}"/>
              </a:ext>
            </a:extLst>
          </p:cNvPr>
          <p:cNvCxnSpPr>
            <a:cxnSpLocks/>
          </p:cNvCxnSpPr>
          <p:nvPr/>
        </p:nvCxnSpPr>
        <p:spPr>
          <a:xfrm>
            <a:off x="2804085" y="2964850"/>
            <a:ext cx="739798" cy="135936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0BC7F4-7667-6674-47CF-1FF5AA33B051}"/>
              </a:ext>
            </a:extLst>
          </p:cNvPr>
          <p:cNvCxnSpPr>
            <a:cxnSpLocks/>
          </p:cNvCxnSpPr>
          <p:nvPr/>
        </p:nvCxnSpPr>
        <p:spPr>
          <a:xfrm>
            <a:off x="3526351" y="3095474"/>
            <a:ext cx="741836" cy="271046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73BA4D9-551F-5DEC-7C38-17B893951FE3}"/>
              </a:ext>
            </a:extLst>
          </p:cNvPr>
          <p:cNvSpPr txBox="1"/>
          <p:nvPr/>
        </p:nvSpPr>
        <p:spPr>
          <a:xfrm>
            <a:off x="409253" y="3641617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  <a:endParaRPr lang="LID4096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305A6B-958C-FC16-6825-CF6A17B1D0B2}"/>
              </a:ext>
            </a:extLst>
          </p:cNvPr>
          <p:cNvSpPr txBox="1"/>
          <p:nvPr/>
        </p:nvSpPr>
        <p:spPr>
          <a:xfrm>
            <a:off x="1100315" y="3641617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  <a:endParaRPr lang="LID4096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D8B10A3-9E1D-479B-3825-9FDFC5D54520}"/>
              </a:ext>
            </a:extLst>
          </p:cNvPr>
          <p:cNvSpPr txBox="1"/>
          <p:nvPr/>
        </p:nvSpPr>
        <p:spPr>
          <a:xfrm>
            <a:off x="1822349" y="3638675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</a:t>
            </a:r>
            <a:endParaRPr lang="LID4096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B429872-A3E3-C2D6-F8E8-FB872D9CE269}"/>
              </a:ext>
            </a:extLst>
          </p:cNvPr>
          <p:cNvSpPr txBox="1"/>
          <p:nvPr/>
        </p:nvSpPr>
        <p:spPr>
          <a:xfrm>
            <a:off x="2555585" y="3641617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</a:t>
            </a:r>
            <a:endParaRPr lang="LID4096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FB6BD8-3EB7-4B47-31D5-2F279C47835D}"/>
              </a:ext>
            </a:extLst>
          </p:cNvPr>
          <p:cNvSpPr txBox="1"/>
          <p:nvPr/>
        </p:nvSpPr>
        <p:spPr>
          <a:xfrm>
            <a:off x="3294050" y="3655458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DD88799-395F-70E7-2533-0C9F04B56043}"/>
              </a:ext>
            </a:extLst>
          </p:cNvPr>
          <p:cNvSpPr txBox="1"/>
          <p:nvPr/>
        </p:nvSpPr>
        <p:spPr>
          <a:xfrm>
            <a:off x="4029208" y="3655458"/>
            <a:ext cx="65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96h</a:t>
            </a:r>
            <a:endParaRPr lang="LID4096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102ADEB-0151-C9A0-8589-9082F8010577}"/>
              </a:ext>
            </a:extLst>
          </p:cNvPr>
          <p:cNvSpPr txBox="1"/>
          <p:nvPr/>
        </p:nvSpPr>
        <p:spPr>
          <a:xfrm>
            <a:off x="0" y="1202907"/>
            <a:ext cx="62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17F695-E24B-C75C-8E0D-93DDC90BF30D}"/>
              </a:ext>
            </a:extLst>
          </p:cNvPr>
          <p:cNvSpPr txBox="1"/>
          <p:nvPr/>
        </p:nvSpPr>
        <p:spPr>
          <a:xfrm rot="21405173">
            <a:off x="436927" y="3186003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4A900"/>
                </a:solidFill>
              </a:rPr>
              <a:t>earlyNeur</a:t>
            </a:r>
            <a:endParaRPr lang="LID4096" sz="1400" dirty="0">
              <a:solidFill>
                <a:srgbClr val="74A9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647ECC-9B2B-102E-488D-EAC06A4F7F7B}"/>
              </a:ext>
            </a:extLst>
          </p:cNvPr>
          <p:cNvSpPr txBox="1"/>
          <p:nvPr/>
        </p:nvSpPr>
        <p:spPr>
          <a:xfrm rot="21118989">
            <a:off x="416253" y="2670734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CB9100"/>
                </a:solidFill>
              </a:rPr>
              <a:t>earlyNem</a:t>
            </a:r>
            <a:endParaRPr lang="LID4096" sz="1400" dirty="0">
              <a:solidFill>
                <a:srgbClr val="CB91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4EFA9A-54E9-C581-7CDD-617896412609}"/>
              </a:ext>
            </a:extLst>
          </p:cNvPr>
          <p:cNvSpPr txBox="1"/>
          <p:nvPr/>
        </p:nvSpPr>
        <p:spPr>
          <a:xfrm rot="781673">
            <a:off x="429651" y="1868575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5FCB"/>
                </a:solidFill>
              </a:rPr>
              <a:t>Stem cells</a:t>
            </a:r>
            <a:endParaRPr lang="LID4096" sz="1400" dirty="0">
              <a:solidFill>
                <a:srgbClr val="FF5FCB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085B9AC-B9CF-3524-28E3-9E72E93434B0}"/>
              </a:ext>
            </a:extLst>
          </p:cNvPr>
          <p:cNvSpPr txBox="1"/>
          <p:nvPr/>
        </p:nvSpPr>
        <p:spPr>
          <a:xfrm rot="585606">
            <a:off x="436894" y="1190466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76E64"/>
                </a:solidFill>
              </a:rPr>
              <a:t>earlyGc</a:t>
            </a:r>
            <a:endParaRPr lang="LID4096" sz="1400" dirty="0">
              <a:solidFill>
                <a:srgbClr val="F76E64"/>
              </a:solidFill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6874529-C4AC-A3DB-C3AB-F60FC87F3F9C}"/>
              </a:ext>
            </a:extLst>
          </p:cNvPr>
          <p:cNvCxnSpPr>
            <a:cxnSpLocks/>
          </p:cNvCxnSpPr>
          <p:nvPr/>
        </p:nvCxnSpPr>
        <p:spPr>
          <a:xfrm>
            <a:off x="536779" y="1344354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CFB7D0E-F0BF-A4B6-EA8B-003CF32E2014}"/>
              </a:ext>
            </a:extLst>
          </p:cNvPr>
          <p:cNvCxnSpPr>
            <a:cxnSpLocks/>
          </p:cNvCxnSpPr>
          <p:nvPr/>
        </p:nvCxnSpPr>
        <p:spPr>
          <a:xfrm>
            <a:off x="536778" y="3154797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A462E4D-24E7-FBCB-387E-415CEBD5494D}"/>
              </a:ext>
            </a:extLst>
          </p:cNvPr>
          <p:cNvCxnSpPr>
            <a:cxnSpLocks/>
          </p:cNvCxnSpPr>
          <p:nvPr/>
        </p:nvCxnSpPr>
        <p:spPr>
          <a:xfrm>
            <a:off x="523234" y="2553453"/>
            <a:ext cx="742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2B17FE1-D23C-F522-C5A0-1A233576CEE4}"/>
              </a:ext>
            </a:extLst>
          </p:cNvPr>
          <p:cNvSpPr txBox="1"/>
          <p:nvPr/>
        </p:nvSpPr>
        <p:spPr>
          <a:xfrm>
            <a:off x="73822" y="2369800"/>
            <a:ext cx="62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</a:t>
            </a:r>
            <a:endParaRPr lang="LID4096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8FA9F8-AF6C-B71B-FBB6-B2D2E2538F7E}"/>
              </a:ext>
            </a:extLst>
          </p:cNvPr>
          <p:cNvSpPr txBox="1"/>
          <p:nvPr/>
        </p:nvSpPr>
        <p:spPr>
          <a:xfrm>
            <a:off x="90791" y="2944287"/>
            <a:ext cx="62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</a:t>
            </a:r>
            <a:endParaRPr lang="LID4096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A84297-9538-5225-4CA6-24D7EF8DA68C}"/>
              </a:ext>
            </a:extLst>
          </p:cNvPr>
          <p:cNvSpPr txBox="1"/>
          <p:nvPr/>
        </p:nvSpPr>
        <p:spPr>
          <a:xfrm>
            <a:off x="229587" y="3473044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  <a:endParaRPr lang="LID4096" sz="1400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DC36F3-9E62-9B38-5493-3271A77667E6}"/>
              </a:ext>
            </a:extLst>
          </p:cNvPr>
          <p:cNvCxnSpPr>
            <a:cxnSpLocks/>
          </p:cNvCxnSpPr>
          <p:nvPr/>
        </p:nvCxnSpPr>
        <p:spPr>
          <a:xfrm>
            <a:off x="536778" y="3664832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29A808C-307D-EC6C-DA76-BD4B77EC6EFC}"/>
              </a:ext>
            </a:extLst>
          </p:cNvPr>
          <p:cNvCxnSpPr>
            <a:cxnSpLocks/>
          </p:cNvCxnSpPr>
          <p:nvPr/>
        </p:nvCxnSpPr>
        <p:spPr>
          <a:xfrm>
            <a:off x="2007166" y="4347574"/>
            <a:ext cx="0" cy="125642"/>
          </a:xfrm>
          <a:prstGeom prst="line">
            <a:avLst/>
          </a:prstGeom>
          <a:ln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69F9233-74F7-F2A5-BD89-D1B34D6B602D}"/>
              </a:ext>
            </a:extLst>
          </p:cNvPr>
          <p:cNvCxnSpPr>
            <a:cxnSpLocks/>
          </p:cNvCxnSpPr>
          <p:nvPr/>
        </p:nvCxnSpPr>
        <p:spPr>
          <a:xfrm>
            <a:off x="3252234" y="4473216"/>
            <a:ext cx="0" cy="549683"/>
          </a:xfrm>
          <a:prstGeom prst="line">
            <a:avLst/>
          </a:prstGeom>
          <a:ln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670103-C66A-94C2-B8D1-D74ADCB3F14E}"/>
              </a:ext>
            </a:extLst>
          </p:cNvPr>
          <p:cNvCxnSpPr>
            <a:cxnSpLocks/>
          </p:cNvCxnSpPr>
          <p:nvPr/>
        </p:nvCxnSpPr>
        <p:spPr>
          <a:xfrm flipV="1">
            <a:off x="2174750" y="5022899"/>
            <a:ext cx="1086288" cy="3490"/>
          </a:xfrm>
          <a:prstGeom prst="line">
            <a:avLst/>
          </a:prstGeom>
          <a:ln w="57150"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12D1D04-B557-8097-7940-34A3469C41AB}"/>
              </a:ext>
            </a:extLst>
          </p:cNvPr>
          <p:cNvCxnSpPr>
            <a:cxnSpLocks/>
          </p:cNvCxnSpPr>
          <p:nvPr/>
        </p:nvCxnSpPr>
        <p:spPr>
          <a:xfrm>
            <a:off x="2197386" y="5003299"/>
            <a:ext cx="0" cy="310440"/>
          </a:xfrm>
          <a:prstGeom prst="line">
            <a:avLst/>
          </a:prstGeom>
          <a:ln w="57150"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15321C8-AA3D-30DA-8002-8B99FE7BE1AA}"/>
              </a:ext>
            </a:extLst>
          </p:cNvPr>
          <p:cNvCxnSpPr>
            <a:cxnSpLocks/>
          </p:cNvCxnSpPr>
          <p:nvPr/>
        </p:nvCxnSpPr>
        <p:spPr>
          <a:xfrm>
            <a:off x="4261509" y="5026389"/>
            <a:ext cx="0" cy="2873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4541F87-92B9-FF34-40EA-0E7EAC5C8B07}"/>
              </a:ext>
            </a:extLst>
          </p:cNvPr>
          <p:cNvSpPr txBox="1"/>
          <p:nvPr/>
        </p:nvSpPr>
        <p:spPr>
          <a:xfrm>
            <a:off x="1425315" y="4087724"/>
            <a:ext cx="1192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5FCB"/>
                </a:solidFill>
                <a:highlight>
                  <a:srgbClr val="FFFFFF"/>
                </a:highlight>
              </a:rPr>
              <a:t>Stem cell</a:t>
            </a:r>
            <a:endParaRPr lang="LID4096" sz="1400" dirty="0">
              <a:solidFill>
                <a:srgbClr val="FF5FCB"/>
              </a:solidFill>
              <a:highlight>
                <a:srgbClr val="FFFFFF"/>
              </a:highligh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92AA47A-F929-1B74-E3C3-2C5283FCFAA2}"/>
              </a:ext>
            </a:extLst>
          </p:cNvPr>
          <p:cNvSpPr txBox="1"/>
          <p:nvPr/>
        </p:nvSpPr>
        <p:spPr>
          <a:xfrm>
            <a:off x="2255653" y="4715124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5FCB"/>
                </a:solidFill>
                <a:highlight>
                  <a:srgbClr val="FFFFFF"/>
                </a:highlight>
              </a:rPr>
              <a:t>Bipotential progenitor</a:t>
            </a:r>
            <a:endParaRPr lang="LID4096" sz="1200" dirty="0">
              <a:solidFill>
                <a:srgbClr val="FF5FCB"/>
              </a:solidFill>
              <a:highlight>
                <a:srgbClr val="FFFFFF"/>
              </a:highligh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C66FD35-CF66-E989-311D-C5FE498185CC}"/>
              </a:ext>
            </a:extLst>
          </p:cNvPr>
          <p:cNvSpPr txBox="1"/>
          <p:nvPr/>
        </p:nvSpPr>
        <p:spPr>
          <a:xfrm>
            <a:off x="218884" y="4760566"/>
            <a:ext cx="98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B9100"/>
                </a:solidFill>
                <a:highlight>
                  <a:srgbClr val="FFFFFF"/>
                </a:highlight>
              </a:rPr>
              <a:t>Nb tree</a:t>
            </a:r>
            <a:endParaRPr lang="LID4096" sz="1200" dirty="0">
              <a:solidFill>
                <a:srgbClr val="CB9100"/>
              </a:solidFill>
              <a:highlight>
                <a:srgbClr val="FFFFFF"/>
              </a:highligh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6308A81-CFB7-D47C-3F9D-7497A96509A7}"/>
              </a:ext>
            </a:extLst>
          </p:cNvPr>
          <p:cNvSpPr txBox="1"/>
          <p:nvPr/>
        </p:nvSpPr>
        <p:spPr>
          <a:xfrm>
            <a:off x="1535525" y="5302563"/>
            <a:ext cx="144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A900"/>
                </a:solidFill>
                <a:highlight>
                  <a:srgbClr val="FFFFFF"/>
                </a:highlight>
              </a:rPr>
              <a:t>Neuron progenitor</a:t>
            </a:r>
            <a:endParaRPr lang="LID4096" sz="1200" dirty="0">
              <a:solidFill>
                <a:srgbClr val="74A900"/>
              </a:solidFill>
              <a:highlight>
                <a:srgbClr val="FFFFFF"/>
              </a:highligh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0CA5D74-ACE4-DA26-FE18-9881792D279E}"/>
              </a:ext>
            </a:extLst>
          </p:cNvPr>
          <p:cNvSpPr txBox="1"/>
          <p:nvPr/>
        </p:nvSpPr>
        <p:spPr>
          <a:xfrm>
            <a:off x="3496143" y="5306194"/>
            <a:ext cx="1544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76E64"/>
                </a:solidFill>
                <a:highlight>
                  <a:srgbClr val="FFFFFF"/>
                </a:highlight>
              </a:rPr>
              <a:t>Gland cell progenitor</a:t>
            </a:r>
            <a:endParaRPr lang="LID4096" sz="1200" dirty="0">
              <a:solidFill>
                <a:srgbClr val="F76E64"/>
              </a:solidFill>
              <a:highlight>
                <a:srgbClr val="FFFFFF"/>
              </a:highlight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A183FE4-59D9-BC41-586C-8BAEC1B7A278}"/>
              </a:ext>
            </a:extLst>
          </p:cNvPr>
          <p:cNvCxnSpPr>
            <a:cxnSpLocks/>
          </p:cNvCxnSpPr>
          <p:nvPr/>
        </p:nvCxnSpPr>
        <p:spPr>
          <a:xfrm>
            <a:off x="1309193" y="5700559"/>
            <a:ext cx="169819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9271325-2B11-1F97-BCDA-C697B438FCEB}"/>
              </a:ext>
            </a:extLst>
          </p:cNvPr>
          <p:cNvCxnSpPr>
            <a:cxnSpLocks/>
          </p:cNvCxnSpPr>
          <p:nvPr/>
        </p:nvCxnSpPr>
        <p:spPr>
          <a:xfrm>
            <a:off x="2193388" y="5574917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2324CE3-FDA9-6879-5803-9C946632494D}"/>
              </a:ext>
            </a:extLst>
          </p:cNvPr>
          <p:cNvCxnSpPr>
            <a:cxnSpLocks/>
          </p:cNvCxnSpPr>
          <p:nvPr/>
        </p:nvCxnSpPr>
        <p:spPr>
          <a:xfrm>
            <a:off x="3816706" y="5700559"/>
            <a:ext cx="8896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66ECCB-D7D9-21AC-E24C-B9EF7C261DEE}"/>
              </a:ext>
            </a:extLst>
          </p:cNvPr>
          <p:cNvCxnSpPr>
            <a:cxnSpLocks/>
          </p:cNvCxnSpPr>
          <p:nvPr/>
        </p:nvCxnSpPr>
        <p:spPr>
          <a:xfrm>
            <a:off x="4281654" y="5574917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6ADFC606-39DB-F0FF-97B2-AB7BB111AB03}"/>
              </a:ext>
            </a:extLst>
          </p:cNvPr>
          <p:cNvSpPr txBox="1"/>
          <p:nvPr/>
        </p:nvSpPr>
        <p:spPr>
          <a:xfrm>
            <a:off x="1474292" y="5834413"/>
            <a:ext cx="144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Neurons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26E9C59-1BE7-EC38-F5F0-0A2B034AC257}"/>
              </a:ext>
            </a:extLst>
          </p:cNvPr>
          <p:cNvSpPr txBox="1"/>
          <p:nvPr/>
        </p:nvSpPr>
        <p:spPr>
          <a:xfrm>
            <a:off x="3555726" y="5848141"/>
            <a:ext cx="144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Gc</a:t>
            </a:r>
            <a:endParaRPr lang="LID4096" sz="1200" dirty="0">
              <a:highlight>
                <a:srgbClr val="FFFFFF"/>
              </a:highlight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7226397-A821-7902-1A58-BBD57EAF670B}"/>
              </a:ext>
            </a:extLst>
          </p:cNvPr>
          <p:cNvCxnSpPr>
            <a:cxnSpLocks/>
          </p:cNvCxnSpPr>
          <p:nvPr/>
        </p:nvCxnSpPr>
        <p:spPr>
          <a:xfrm>
            <a:off x="3821783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C64CE49-2D8D-D9D5-5265-544AAF8A0F58}"/>
              </a:ext>
            </a:extLst>
          </p:cNvPr>
          <p:cNvCxnSpPr>
            <a:cxnSpLocks/>
          </p:cNvCxnSpPr>
          <p:nvPr/>
        </p:nvCxnSpPr>
        <p:spPr>
          <a:xfrm>
            <a:off x="4254084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B6832A8-FEE3-32AD-40AB-71F611546575}"/>
              </a:ext>
            </a:extLst>
          </p:cNvPr>
          <p:cNvCxnSpPr>
            <a:cxnSpLocks/>
          </p:cNvCxnSpPr>
          <p:nvPr/>
        </p:nvCxnSpPr>
        <p:spPr>
          <a:xfrm>
            <a:off x="4701208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1BFD8FC-22F4-EA9E-F95D-116017B403AF}"/>
              </a:ext>
            </a:extLst>
          </p:cNvPr>
          <p:cNvCxnSpPr>
            <a:cxnSpLocks/>
          </p:cNvCxnSpPr>
          <p:nvPr/>
        </p:nvCxnSpPr>
        <p:spPr>
          <a:xfrm>
            <a:off x="1309193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9DA0FF5-5AD3-3304-0BAD-3639C86EFB49}"/>
              </a:ext>
            </a:extLst>
          </p:cNvPr>
          <p:cNvCxnSpPr>
            <a:cxnSpLocks/>
          </p:cNvCxnSpPr>
          <p:nvPr/>
        </p:nvCxnSpPr>
        <p:spPr>
          <a:xfrm>
            <a:off x="1708164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76284F8-3996-F60A-71BE-569F1EE134B3}"/>
              </a:ext>
            </a:extLst>
          </p:cNvPr>
          <p:cNvCxnSpPr>
            <a:cxnSpLocks/>
          </p:cNvCxnSpPr>
          <p:nvPr/>
        </p:nvCxnSpPr>
        <p:spPr>
          <a:xfrm>
            <a:off x="2255653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EE023D8-BEAF-BCDC-8E97-1DBC3E9378E6}"/>
              </a:ext>
            </a:extLst>
          </p:cNvPr>
          <p:cNvCxnSpPr>
            <a:cxnSpLocks/>
          </p:cNvCxnSpPr>
          <p:nvPr/>
        </p:nvCxnSpPr>
        <p:spPr>
          <a:xfrm>
            <a:off x="2087048" y="5700559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05F0EFF-356A-2A94-039C-BDCD5192B0F7}"/>
              </a:ext>
            </a:extLst>
          </p:cNvPr>
          <p:cNvCxnSpPr>
            <a:cxnSpLocks/>
          </p:cNvCxnSpPr>
          <p:nvPr/>
        </p:nvCxnSpPr>
        <p:spPr>
          <a:xfrm>
            <a:off x="2399884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3289498-AF71-A032-554C-84C32CC3BB51}"/>
              </a:ext>
            </a:extLst>
          </p:cNvPr>
          <p:cNvCxnSpPr>
            <a:cxnSpLocks/>
          </p:cNvCxnSpPr>
          <p:nvPr/>
        </p:nvCxnSpPr>
        <p:spPr>
          <a:xfrm>
            <a:off x="2589833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56DAE89-AA9F-5F1E-CB93-0C8BC7131E3C}"/>
              </a:ext>
            </a:extLst>
          </p:cNvPr>
          <p:cNvCxnSpPr>
            <a:cxnSpLocks/>
          </p:cNvCxnSpPr>
          <p:nvPr/>
        </p:nvCxnSpPr>
        <p:spPr>
          <a:xfrm>
            <a:off x="1489046" y="5700559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2A173137-A049-48D7-8FD7-97E06D348B13}"/>
              </a:ext>
            </a:extLst>
          </p:cNvPr>
          <p:cNvCxnSpPr>
            <a:cxnSpLocks/>
          </p:cNvCxnSpPr>
          <p:nvPr/>
        </p:nvCxnSpPr>
        <p:spPr>
          <a:xfrm>
            <a:off x="1921347" y="5700559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0C52E06-7387-DB99-63D4-2402BF77CFD0}"/>
              </a:ext>
            </a:extLst>
          </p:cNvPr>
          <p:cNvCxnSpPr>
            <a:cxnSpLocks/>
          </p:cNvCxnSpPr>
          <p:nvPr/>
        </p:nvCxnSpPr>
        <p:spPr>
          <a:xfrm>
            <a:off x="2787886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A894A91-9BE3-AF0F-18B0-E81798C261FF}"/>
              </a:ext>
            </a:extLst>
          </p:cNvPr>
          <p:cNvCxnSpPr>
            <a:cxnSpLocks/>
          </p:cNvCxnSpPr>
          <p:nvPr/>
        </p:nvCxnSpPr>
        <p:spPr>
          <a:xfrm>
            <a:off x="3001005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9" name="Cross 188">
            <a:extLst>
              <a:ext uri="{FF2B5EF4-FFF2-40B4-BE49-F238E27FC236}">
                <a16:creationId xmlns:a16="http://schemas.microsoft.com/office/drawing/2014/main" id="{27CDCA6B-31E8-BCDF-EE68-33245CB713CD}"/>
              </a:ext>
            </a:extLst>
          </p:cNvPr>
          <p:cNvSpPr/>
          <p:nvPr/>
        </p:nvSpPr>
        <p:spPr>
          <a:xfrm rot="2768518">
            <a:off x="4129297" y="5553955"/>
            <a:ext cx="307127" cy="313220"/>
          </a:xfrm>
          <a:prstGeom prst="plus">
            <a:avLst>
              <a:gd name="adj" fmla="val 461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3A999DF-E199-2937-5B3F-3E584071A362}"/>
              </a:ext>
            </a:extLst>
          </p:cNvPr>
          <p:cNvSpPr txBox="1"/>
          <p:nvPr/>
        </p:nvSpPr>
        <p:spPr>
          <a:xfrm>
            <a:off x="4331606" y="5508578"/>
            <a:ext cx="6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highlight>
                  <a:srgbClr val="FFFFFF"/>
                </a:highlight>
              </a:rPr>
              <a:t>p53</a:t>
            </a:r>
            <a:endParaRPr lang="LID4096" sz="1400" dirty="0">
              <a:solidFill>
                <a:srgbClr val="C00000"/>
              </a:solidFill>
              <a:highlight>
                <a:srgbClr val="FFFFFF"/>
              </a:highlight>
            </a:endParaRPr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BF02040C-4773-ACC1-5115-472F0F0A2F51}"/>
              </a:ext>
            </a:extLst>
          </p:cNvPr>
          <p:cNvCxnSpPr>
            <a:cxnSpLocks/>
            <a:stCxn id="162" idx="0"/>
          </p:cNvCxnSpPr>
          <p:nvPr/>
        </p:nvCxnSpPr>
        <p:spPr>
          <a:xfrm rot="16200000" flipV="1">
            <a:off x="3919909" y="4957915"/>
            <a:ext cx="452571" cy="243987"/>
          </a:xfrm>
          <a:prstGeom prst="bentConnector3">
            <a:avLst>
              <a:gd name="adj1" fmla="val 99459"/>
            </a:avLst>
          </a:prstGeom>
          <a:ln w="12700">
            <a:solidFill>
              <a:srgbClr val="F76E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C4F51FF7-0855-ACA7-B372-BB8C66F2BBF7}"/>
              </a:ext>
            </a:extLst>
          </p:cNvPr>
          <p:cNvCxnSpPr>
            <a:cxnSpLocks/>
          </p:cNvCxnSpPr>
          <p:nvPr/>
        </p:nvCxnSpPr>
        <p:spPr>
          <a:xfrm rot="10800000">
            <a:off x="2399885" y="4249419"/>
            <a:ext cx="1624316" cy="563991"/>
          </a:xfrm>
          <a:prstGeom prst="bentConnector3">
            <a:avLst>
              <a:gd name="adj1" fmla="val 156"/>
            </a:avLst>
          </a:prstGeom>
          <a:ln w="12700">
            <a:solidFill>
              <a:srgbClr val="F76E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38FFDB3-994E-47F8-4E92-807653F3E0D5}"/>
              </a:ext>
            </a:extLst>
          </p:cNvPr>
          <p:cNvCxnSpPr>
            <a:cxnSpLocks/>
          </p:cNvCxnSpPr>
          <p:nvPr/>
        </p:nvCxnSpPr>
        <p:spPr>
          <a:xfrm>
            <a:off x="3260157" y="5022899"/>
            <a:ext cx="100135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14F6956-D1B3-C1C7-F1BD-0CD11F3BA732}"/>
              </a:ext>
            </a:extLst>
          </p:cNvPr>
          <p:cNvSpPr txBox="1"/>
          <p:nvPr/>
        </p:nvSpPr>
        <p:spPr>
          <a:xfrm>
            <a:off x="5357509" y="2873828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</a:t>
            </a:r>
            <a:r>
              <a:rPr lang="en-US" b="1" dirty="0"/>
              <a:t> 1: </a:t>
            </a:r>
            <a:r>
              <a:rPr lang="en-US" dirty="0"/>
              <a:t>Neuron progenitor are prioritized in stem cell differentiation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06BFE-A286-3B6D-F832-A130E3E26FB1}"/>
              </a:ext>
            </a:extLst>
          </p:cNvPr>
          <p:cNvSpPr txBox="1"/>
          <p:nvPr/>
        </p:nvSpPr>
        <p:spPr>
          <a:xfrm>
            <a:off x="5357509" y="3435823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</a:t>
            </a:r>
            <a:r>
              <a:rPr lang="en-US" b="1" dirty="0"/>
              <a:t> 2: </a:t>
            </a:r>
            <a:r>
              <a:rPr lang="en-US" dirty="0" err="1"/>
              <a:t>Hyp</a:t>
            </a:r>
            <a:r>
              <a:rPr lang="en-US" dirty="0"/>
              <a:t> 1 + Gc can de-differentiate into stem cells </a:t>
            </a:r>
            <a:endParaRPr lang="LID4096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C31C4-7834-97D0-CDFE-480A1C22F1C8}"/>
              </a:ext>
            </a:extLst>
          </p:cNvPr>
          <p:cNvSpPr txBox="1"/>
          <p:nvPr/>
        </p:nvSpPr>
        <p:spPr>
          <a:xfrm>
            <a:off x="5357509" y="3977057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</a:t>
            </a:r>
            <a:r>
              <a:rPr lang="en-US" b="1" dirty="0"/>
              <a:t> 3: </a:t>
            </a:r>
            <a:r>
              <a:rPr lang="en-US" dirty="0" err="1"/>
              <a:t>Hyp</a:t>
            </a:r>
            <a:r>
              <a:rPr lang="en-US" dirty="0"/>
              <a:t> 1 + 2 + Gc can transdifferentiate into Neuron progenitors</a:t>
            </a:r>
            <a:endParaRPr lang="LID4096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FEDE98-9716-C1F8-35AA-AF992E4FBB79}"/>
              </a:ext>
            </a:extLst>
          </p:cNvPr>
          <p:cNvCxnSpPr>
            <a:cxnSpLocks/>
          </p:cNvCxnSpPr>
          <p:nvPr/>
        </p:nvCxnSpPr>
        <p:spPr>
          <a:xfrm>
            <a:off x="2004313" y="4482382"/>
            <a:ext cx="1253872" cy="0"/>
          </a:xfrm>
          <a:prstGeom prst="line">
            <a:avLst/>
          </a:prstGeom>
          <a:ln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55C82A-A9E3-FB09-2331-B2057F20728F}"/>
              </a:ext>
            </a:extLst>
          </p:cNvPr>
          <p:cNvCxnSpPr>
            <a:cxnSpLocks/>
          </p:cNvCxnSpPr>
          <p:nvPr/>
        </p:nvCxnSpPr>
        <p:spPr>
          <a:xfrm>
            <a:off x="718046" y="4482382"/>
            <a:ext cx="0" cy="2873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BDED16-997B-08DE-3B6C-5B52A95DB3F6}"/>
              </a:ext>
            </a:extLst>
          </p:cNvPr>
          <p:cNvCxnSpPr>
            <a:cxnSpLocks/>
          </p:cNvCxnSpPr>
          <p:nvPr/>
        </p:nvCxnSpPr>
        <p:spPr>
          <a:xfrm>
            <a:off x="712108" y="4482382"/>
            <a:ext cx="129505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33305-B9C9-4F39-13B3-65854CDB12BC}"/>
              </a:ext>
            </a:extLst>
          </p:cNvPr>
          <p:cNvCxnSpPr>
            <a:stCxn id="162" idx="1"/>
            <a:endCxn id="161" idx="3"/>
          </p:cNvCxnSpPr>
          <p:nvPr/>
        </p:nvCxnSpPr>
        <p:spPr>
          <a:xfrm flipH="1" flipV="1">
            <a:off x="2975781" y="5441063"/>
            <a:ext cx="520362" cy="3631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9907F34A-A10B-12ED-AF0A-DD3DFF6AAB2C}"/>
              </a:ext>
            </a:extLst>
          </p:cNvPr>
          <p:cNvSpPr txBox="1"/>
          <p:nvPr/>
        </p:nvSpPr>
        <p:spPr>
          <a:xfrm>
            <a:off x="1702199" y="1996862"/>
            <a:ext cx="853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highlight>
                  <a:srgbClr val="FFFFFF"/>
                </a:highlight>
              </a:rPr>
              <a:t>4X drop!</a:t>
            </a:r>
            <a:endParaRPr lang="LID4096" sz="1400" dirty="0">
              <a:solidFill>
                <a:srgbClr val="C00000"/>
              </a:solidFill>
              <a:highlight>
                <a:srgbClr val="FFFFFF"/>
              </a:highlight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8EFC01D-0BF1-4963-8E3E-D400843BEDF9}"/>
              </a:ext>
            </a:extLst>
          </p:cNvPr>
          <p:cNvSpPr txBox="1"/>
          <p:nvPr/>
        </p:nvSpPr>
        <p:spPr>
          <a:xfrm rot="16200000">
            <a:off x="-1217074" y="2280410"/>
            <a:ext cx="2759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% cell population</a:t>
            </a:r>
            <a:endParaRPr lang="LID4096" sz="1400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0960988-ABAF-4132-ADDB-E1D7117FA34C}"/>
              </a:ext>
            </a:extLst>
          </p:cNvPr>
          <p:cNvSpPr/>
          <p:nvPr/>
        </p:nvSpPr>
        <p:spPr>
          <a:xfrm>
            <a:off x="1814920" y="3906731"/>
            <a:ext cx="396095" cy="211262"/>
          </a:xfrm>
          <a:custGeom>
            <a:avLst/>
            <a:gdLst>
              <a:gd name="connsiteX0" fmla="*/ 143838 w 143838"/>
              <a:gd name="connsiteY0" fmla="*/ 195222 h 195222"/>
              <a:gd name="connsiteX1" fmla="*/ 113016 w 143838"/>
              <a:gd name="connsiteY1" fmla="*/ 13 h 195222"/>
              <a:gd name="connsiteX2" fmla="*/ 0 w 143838"/>
              <a:gd name="connsiteY2" fmla="*/ 184948 h 19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838" h="195222">
                <a:moveTo>
                  <a:pt x="143838" y="195222"/>
                </a:moveTo>
                <a:cubicBezTo>
                  <a:pt x="140413" y="98473"/>
                  <a:pt x="136989" y="1725"/>
                  <a:pt x="113016" y="13"/>
                </a:cubicBezTo>
                <a:cubicBezTo>
                  <a:pt x="89043" y="-1699"/>
                  <a:pt x="15411" y="154125"/>
                  <a:pt x="0" y="184948"/>
                </a:cubicBezTo>
              </a:path>
            </a:pathLst>
          </a:custGeom>
          <a:ln w="19050" cap="flat" cmpd="sng" algn="ctr">
            <a:solidFill>
              <a:srgbClr val="FF5FC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96D187-F3CB-4629-B311-752A0B597A5D}"/>
              </a:ext>
            </a:extLst>
          </p:cNvPr>
          <p:cNvCxnSpPr>
            <a:cxnSpLocks/>
          </p:cNvCxnSpPr>
          <p:nvPr/>
        </p:nvCxnSpPr>
        <p:spPr>
          <a:xfrm>
            <a:off x="1425315" y="1510684"/>
            <a:ext cx="656504" cy="134466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84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 animBg="1"/>
      <p:bldP spid="190" grpId="0"/>
      <p:bldP spid="3" grpId="0"/>
      <p:bldP spid="4" grpId="0"/>
      <p:bldP spid="54" grpId="0"/>
      <p:bldP spid="10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rgbClr val="FFBF00"/>
                </a:solidFill>
              </a:rPr>
              <a:t>Hypothesis</a:t>
            </a:r>
            <a:r>
              <a:rPr lang="fr-FR" sz="2400" b="1" dirty="0">
                <a:solidFill>
                  <a:srgbClr val="FFBF00"/>
                </a:solidFill>
              </a:rPr>
              <a:t>: </a:t>
            </a:r>
            <a:r>
              <a:rPr lang="fr-FR" sz="2400" b="1" i="1" dirty="0">
                <a:solidFill>
                  <a:srgbClr val="FFBF00"/>
                </a:solidFill>
              </a:rPr>
              <a:t>Hydra </a:t>
            </a:r>
            <a:r>
              <a:rPr lang="fr-FR" sz="2400" b="1" dirty="0" err="1">
                <a:solidFill>
                  <a:srgbClr val="FFBF00"/>
                </a:solidFill>
              </a:rPr>
              <a:t>prioritize</a:t>
            </a:r>
            <a:r>
              <a:rPr lang="fr-FR" sz="2400" b="1" dirty="0">
                <a:solidFill>
                  <a:srgbClr val="FFBF00"/>
                </a:solidFill>
              </a:rPr>
              <a:t> neuronal </a:t>
            </a:r>
            <a:r>
              <a:rPr lang="fr-FR" sz="2400" b="1" dirty="0" err="1">
                <a:solidFill>
                  <a:srgbClr val="FFBF00"/>
                </a:solidFill>
              </a:rPr>
              <a:t>regeneration</a:t>
            </a:r>
            <a:endParaRPr lang="en-US" sz="2400" b="1" dirty="0">
              <a:solidFill>
                <a:srgbClr val="FFBF00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89E480E-1FCB-1B3C-8649-B396D8F8A69E}"/>
              </a:ext>
            </a:extLst>
          </p:cNvPr>
          <p:cNvCxnSpPr>
            <a:cxnSpLocks/>
          </p:cNvCxnSpPr>
          <p:nvPr/>
        </p:nvCxnSpPr>
        <p:spPr>
          <a:xfrm>
            <a:off x="1345847" y="1522135"/>
            <a:ext cx="725935" cy="1446637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FCAA0CB-90F8-7D75-D3C5-24EE1EAF7E69}"/>
              </a:ext>
            </a:extLst>
          </p:cNvPr>
          <p:cNvSpPr/>
          <p:nvPr/>
        </p:nvSpPr>
        <p:spPr>
          <a:xfrm>
            <a:off x="596644" y="1230715"/>
            <a:ext cx="3678540" cy="244305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E8F8337-C60D-2DBC-171E-262D07D26596}"/>
              </a:ext>
            </a:extLst>
          </p:cNvPr>
          <p:cNvCxnSpPr>
            <a:cxnSpLocks/>
          </p:cNvCxnSpPr>
          <p:nvPr/>
        </p:nvCxnSpPr>
        <p:spPr>
          <a:xfrm>
            <a:off x="596644" y="1391258"/>
            <a:ext cx="749203" cy="130877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E2B061-6989-832E-70C4-640F48D434B0}"/>
              </a:ext>
            </a:extLst>
          </p:cNvPr>
          <p:cNvCxnSpPr>
            <a:cxnSpLocks/>
          </p:cNvCxnSpPr>
          <p:nvPr/>
        </p:nvCxnSpPr>
        <p:spPr>
          <a:xfrm flipV="1">
            <a:off x="2071782" y="2138134"/>
            <a:ext cx="727099" cy="830638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AE5597B-9A31-28BA-EF97-0671E5645C71}"/>
              </a:ext>
            </a:extLst>
          </p:cNvPr>
          <p:cNvCxnSpPr>
            <a:cxnSpLocks/>
          </p:cNvCxnSpPr>
          <p:nvPr/>
        </p:nvCxnSpPr>
        <p:spPr>
          <a:xfrm flipV="1">
            <a:off x="2797717" y="2082293"/>
            <a:ext cx="765077" cy="62822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6CE789C-F075-7C11-72D0-722C6ECFE09D}"/>
              </a:ext>
            </a:extLst>
          </p:cNvPr>
          <p:cNvCxnSpPr>
            <a:cxnSpLocks/>
          </p:cNvCxnSpPr>
          <p:nvPr/>
        </p:nvCxnSpPr>
        <p:spPr>
          <a:xfrm>
            <a:off x="3536451" y="2082293"/>
            <a:ext cx="752278" cy="627232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5C06E46-DCC1-2C1B-00B4-D68AFDF9B294}"/>
              </a:ext>
            </a:extLst>
          </p:cNvPr>
          <p:cNvCxnSpPr>
            <a:cxnSpLocks/>
          </p:cNvCxnSpPr>
          <p:nvPr/>
        </p:nvCxnSpPr>
        <p:spPr>
          <a:xfrm>
            <a:off x="601402" y="2035395"/>
            <a:ext cx="744445" cy="172250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B2CCC79-E06B-5DC8-EF9D-383FE91DD2FA}"/>
              </a:ext>
            </a:extLst>
          </p:cNvPr>
          <p:cNvCxnSpPr>
            <a:cxnSpLocks/>
          </p:cNvCxnSpPr>
          <p:nvPr/>
        </p:nvCxnSpPr>
        <p:spPr>
          <a:xfrm flipV="1">
            <a:off x="1332616" y="1330399"/>
            <a:ext cx="750801" cy="877246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88F3CB4-EFA1-CD07-4589-1573A64416EC}"/>
              </a:ext>
            </a:extLst>
          </p:cNvPr>
          <p:cNvCxnSpPr>
            <a:cxnSpLocks/>
          </p:cNvCxnSpPr>
          <p:nvPr/>
        </p:nvCxnSpPr>
        <p:spPr>
          <a:xfrm>
            <a:off x="2081819" y="1350458"/>
            <a:ext cx="732812" cy="844487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D1F718A-6246-7734-CF1E-A119ED1F7A72}"/>
              </a:ext>
            </a:extLst>
          </p:cNvPr>
          <p:cNvCxnSpPr>
            <a:cxnSpLocks/>
          </p:cNvCxnSpPr>
          <p:nvPr/>
        </p:nvCxnSpPr>
        <p:spPr>
          <a:xfrm>
            <a:off x="3542719" y="1752851"/>
            <a:ext cx="718790" cy="442094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5ABD335-BD59-13EF-E60B-98876E614ED4}"/>
              </a:ext>
            </a:extLst>
          </p:cNvPr>
          <p:cNvCxnSpPr>
            <a:cxnSpLocks/>
          </p:cNvCxnSpPr>
          <p:nvPr/>
        </p:nvCxnSpPr>
        <p:spPr>
          <a:xfrm flipV="1">
            <a:off x="2811737" y="1752851"/>
            <a:ext cx="732146" cy="429394"/>
          </a:xfrm>
          <a:prstGeom prst="straightConnector1">
            <a:avLst/>
          </a:prstGeom>
          <a:ln>
            <a:solidFill>
              <a:srgbClr val="FF5FCB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C37A406-1A24-4FCD-8380-97C3F373D91E}"/>
              </a:ext>
            </a:extLst>
          </p:cNvPr>
          <p:cNvCxnSpPr>
            <a:cxnSpLocks/>
          </p:cNvCxnSpPr>
          <p:nvPr/>
        </p:nvCxnSpPr>
        <p:spPr>
          <a:xfrm flipV="1">
            <a:off x="601402" y="2887095"/>
            <a:ext cx="744445" cy="104872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39D7467-89F1-6EDF-ADD8-CEC9AA787B72}"/>
              </a:ext>
            </a:extLst>
          </p:cNvPr>
          <p:cNvCxnSpPr>
            <a:cxnSpLocks/>
          </p:cNvCxnSpPr>
          <p:nvPr/>
        </p:nvCxnSpPr>
        <p:spPr>
          <a:xfrm flipV="1">
            <a:off x="1332616" y="2855345"/>
            <a:ext cx="739166" cy="34780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7F46633-1C6B-8A3B-0028-2FA4C53FEF5D}"/>
              </a:ext>
            </a:extLst>
          </p:cNvPr>
          <p:cNvCxnSpPr>
            <a:cxnSpLocks/>
          </p:cNvCxnSpPr>
          <p:nvPr/>
        </p:nvCxnSpPr>
        <p:spPr>
          <a:xfrm>
            <a:off x="2054650" y="2855345"/>
            <a:ext cx="766335" cy="203200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FAC1BF8-8F4F-23F0-D345-8725EB0C87F8}"/>
              </a:ext>
            </a:extLst>
          </p:cNvPr>
          <p:cNvCxnSpPr>
            <a:cxnSpLocks/>
          </p:cNvCxnSpPr>
          <p:nvPr/>
        </p:nvCxnSpPr>
        <p:spPr>
          <a:xfrm flipV="1">
            <a:off x="2787886" y="2939531"/>
            <a:ext cx="748565" cy="114919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7FCE24-D4F0-81C7-8459-6847DDB717B5}"/>
              </a:ext>
            </a:extLst>
          </p:cNvPr>
          <p:cNvCxnSpPr>
            <a:cxnSpLocks/>
          </p:cNvCxnSpPr>
          <p:nvPr/>
        </p:nvCxnSpPr>
        <p:spPr>
          <a:xfrm>
            <a:off x="3531535" y="2944554"/>
            <a:ext cx="738152" cy="421966"/>
          </a:xfrm>
          <a:prstGeom prst="straightConnector1">
            <a:avLst/>
          </a:prstGeom>
          <a:ln>
            <a:solidFill>
              <a:srgbClr val="CB91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DB03B1F-B49A-512B-817F-5BFD1149FF56}"/>
              </a:ext>
            </a:extLst>
          </p:cNvPr>
          <p:cNvCxnSpPr>
            <a:cxnSpLocks/>
          </p:cNvCxnSpPr>
          <p:nvPr/>
        </p:nvCxnSpPr>
        <p:spPr>
          <a:xfrm flipV="1">
            <a:off x="601402" y="3433195"/>
            <a:ext cx="744445" cy="42794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929462CA-5840-C0E5-7214-9316CFA4E1FF}"/>
              </a:ext>
            </a:extLst>
          </p:cNvPr>
          <p:cNvCxnSpPr>
            <a:cxnSpLocks/>
          </p:cNvCxnSpPr>
          <p:nvPr/>
        </p:nvCxnSpPr>
        <p:spPr>
          <a:xfrm flipV="1">
            <a:off x="1336591" y="2982621"/>
            <a:ext cx="745228" cy="444792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C324E5F6-C0AA-FBCF-AA40-4196274AF8CD}"/>
              </a:ext>
            </a:extLst>
          </p:cNvPr>
          <p:cNvCxnSpPr>
            <a:cxnSpLocks/>
          </p:cNvCxnSpPr>
          <p:nvPr/>
        </p:nvCxnSpPr>
        <p:spPr>
          <a:xfrm flipV="1">
            <a:off x="2069915" y="2964931"/>
            <a:ext cx="735103" cy="32059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3089A90-6D5B-C861-D6B4-CA566A99C17D}"/>
              </a:ext>
            </a:extLst>
          </p:cNvPr>
          <p:cNvCxnSpPr>
            <a:cxnSpLocks/>
          </p:cNvCxnSpPr>
          <p:nvPr/>
        </p:nvCxnSpPr>
        <p:spPr>
          <a:xfrm>
            <a:off x="2804085" y="2964850"/>
            <a:ext cx="739798" cy="135936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90BC7F4-7667-6674-47CF-1FF5AA33B051}"/>
              </a:ext>
            </a:extLst>
          </p:cNvPr>
          <p:cNvCxnSpPr>
            <a:cxnSpLocks/>
          </p:cNvCxnSpPr>
          <p:nvPr/>
        </p:nvCxnSpPr>
        <p:spPr>
          <a:xfrm>
            <a:off x="3526351" y="3095474"/>
            <a:ext cx="741836" cy="271046"/>
          </a:xfrm>
          <a:prstGeom prst="straightConnector1">
            <a:avLst/>
          </a:prstGeom>
          <a:ln>
            <a:solidFill>
              <a:srgbClr val="74A9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773BA4D9-551F-5DEC-7C38-17B893951FE3}"/>
              </a:ext>
            </a:extLst>
          </p:cNvPr>
          <p:cNvSpPr txBox="1"/>
          <p:nvPr/>
        </p:nvSpPr>
        <p:spPr>
          <a:xfrm>
            <a:off x="409253" y="3641617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  <a:endParaRPr lang="LID4096" sz="14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6305A6B-958C-FC16-6825-CF6A17B1D0B2}"/>
              </a:ext>
            </a:extLst>
          </p:cNvPr>
          <p:cNvSpPr txBox="1"/>
          <p:nvPr/>
        </p:nvSpPr>
        <p:spPr>
          <a:xfrm>
            <a:off x="1100315" y="3641617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6</a:t>
            </a:r>
            <a:endParaRPr lang="LID4096" sz="14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D8B10A3-9E1D-479B-3825-9FDFC5D54520}"/>
              </a:ext>
            </a:extLst>
          </p:cNvPr>
          <p:cNvSpPr txBox="1"/>
          <p:nvPr/>
        </p:nvSpPr>
        <p:spPr>
          <a:xfrm>
            <a:off x="1822349" y="3638675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12</a:t>
            </a:r>
            <a:endParaRPr lang="LID4096" sz="14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B429872-A3E3-C2D6-F8E8-FB872D9CE269}"/>
              </a:ext>
            </a:extLst>
          </p:cNvPr>
          <p:cNvSpPr txBox="1"/>
          <p:nvPr/>
        </p:nvSpPr>
        <p:spPr>
          <a:xfrm>
            <a:off x="2555585" y="3641617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24</a:t>
            </a:r>
            <a:endParaRPr lang="LID4096" sz="14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5FB6BD8-3EB7-4B47-31D5-2F279C47835D}"/>
              </a:ext>
            </a:extLst>
          </p:cNvPr>
          <p:cNvSpPr txBox="1"/>
          <p:nvPr/>
        </p:nvSpPr>
        <p:spPr>
          <a:xfrm>
            <a:off x="3294050" y="3655458"/>
            <a:ext cx="445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48</a:t>
            </a:r>
            <a:endParaRPr lang="LID4096" sz="14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DD88799-395F-70E7-2533-0C9F04B56043}"/>
              </a:ext>
            </a:extLst>
          </p:cNvPr>
          <p:cNvSpPr txBox="1"/>
          <p:nvPr/>
        </p:nvSpPr>
        <p:spPr>
          <a:xfrm>
            <a:off x="4029208" y="3655458"/>
            <a:ext cx="6508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96h</a:t>
            </a:r>
            <a:endParaRPr lang="LID4096" sz="14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102ADEB-0151-C9A0-8589-9082F8010577}"/>
              </a:ext>
            </a:extLst>
          </p:cNvPr>
          <p:cNvSpPr txBox="1"/>
          <p:nvPr/>
        </p:nvSpPr>
        <p:spPr>
          <a:xfrm>
            <a:off x="0" y="1202907"/>
            <a:ext cx="62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20</a:t>
            </a:r>
            <a:endParaRPr lang="LID4096" sz="14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617F695-E24B-C75C-8E0D-93DDC90BF30D}"/>
              </a:ext>
            </a:extLst>
          </p:cNvPr>
          <p:cNvSpPr txBox="1"/>
          <p:nvPr/>
        </p:nvSpPr>
        <p:spPr>
          <a:xfrm rot="21405173">
            <a:off x="436927" y="3186003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74A900"/>
                </a:solidFill>
              </a:rPr>
              <a:t>earlyNeur</a:t>
            </a:r>
            <a:endParaRPr lang="LID4096" sz="1400" dirty="0">
              <a:solidFill>
                <a:srgbClr val="74A900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E647ECC-9B2B-102E-488D-EAC06A4F7F7B}"/>
              </a:ext>
            </a:extLst>
          </p:cNvPr>
          <p:cNvSpPr txBox="1"/>
          <p:nvPr/>
        </p:nvSpPr>
        <p:spPr>
          <a:xfrm rot="21118989">
            <a:off x="416253" y="2670734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CB9100"/>
                </a:solidFill>
              </a:rPr>
              <a:t>earlyNem</a:t>
            </a:r>
            <a:endParaRPr lang="LID4096" sz="1400" dirty="0">
              <a:solidFill>
                <a:srgbClr val="CB9100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34EFA9A-54E9-C581-7CDD-617896412609}"/>
              </a:ext>
            </a:extLst>
          </p:cNvPr>
          <p:cNvSpPr txBox="1"/>
          <p:nvPr/>
        </p:nvSpPr>
        <p:spPr>
          <a:xfrm rot="781673">
            <a:off x="429651" y="1868575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5FCB"/>
                </a:solidFill>
              </a:rPr>
              <a:t>Stem cells</a:t>
            </a:r>
            <a:endParaRPr lang="LID4096" sz="1400" dirty="0">
              <a:solidFill>
                <a:srgbClr val="FF5FCB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085B9AC-B9CF-3524-28E3-9E72E93434B0}"/>
              </a:ext>
            </a:extLst>
          </p:cNvPr>
          <p:cNvSpPr txBox="1"/>
          <p:nvPr/>
        </p:nvSpPr>
        <p:spPr>
          <a:xfrm rot="585606">
            <a:off x="436894" y="1190466"/>
            <a:ext cx="1110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>
                <a:solidFill>
                  <a:srgbClr val="F76E64"/>
                </a:solidFill>
              </a:rPr>
              <a:t>earlyGc</a:t>
            </a:r>
            <a:endParaRPr lang="LID4096" sz="1400" dirty="0">
              <a:solidFill>
                <a:srgbClr val="F76E64"/>
              </a:solidFill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6874529-C4AC-A3DB-C3AB-F60FC87F3F9C}"/>
              </a:ext>
            </a:extLst>
          </p:cNvPr>
          <p:cNvCxnSpPr>
            <a:cxnSpLocks/>
          </p:cNvCxnSpPr>
          <p:nvPr/>
        </p:nvCxnSpPr>
        <p:spPr>
          <a:xfrm>
            <a:off x="536779" y="1344354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CFB7D0E-F0BF-A4B6-EA8B-003CF32E2014}"/>
              </a:ext>
            </a:extLst>
          </p:cNvPr>
          <p:cNvCxnSpPr>
            <a:cxnSpLocks/>
          </p:cNvCxnSpPr>
          <p:nvPr/>
        </p:nvCxnSpPr>
        <p:spPr>
          <a:xfrm>
            <a:off x="536778" y="3154797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BA462E4D-24E7-FBCB-387E-415CEBD5494D}"/>
              </a:ext>
            </a:extLst>
          </p:cNvPr>
          <p:cNvCxnSpPr>
            <a:cxnSpLocks/>
          </p:cNvCxnSpPr>
          <p:nvPr/>
        </p:nvCxnSpPr>
        <p:spPr>
          <a:xfrm>
            <a:off x="523234" y="2553453"/>
            <a:ext cx="7421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B2B17FE1-D23C-F522-C5A0-1A233576CEE4}"/>
              </a:ext>
            </a:extLst>
          </p:cNvPr>
          <p:cNvSpPr txBox="1"/>
          <p:nvPr/>
        </p:nvSpPr>
        <p:spPr>
          <a:xfrm>
            <a:off x="73822" y="2369800"/>
            <a:ext cx="62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</a:t>
            </a:r>
            <a:endParaRPr lang="LID4096" sz="1400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18FA9F8-AF6C-B71B-FBB6-B2D2E2538F7E}"/>
              </a:ext>
            </a:extLst>
          </p:cNvPr>
          <p:cNvSpPr txBox="1"/>
          <p:nvPr/>
        </p:nvSpPr>
        <p:spPr>
          <a:xfrm>
            <a:off x="90791" y="2944287"/>
            <a:ext cx="6241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</a:t>
            </a:r>
            <a:endParaRPr lang="LID4096" sz="14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1A84297-9538-5225-4CA6-24D7EF8DA68C}"/>
              </a:ext>
            </a:extLst>
          </p:cNvPr>
          <p:cNvSpPr txBox="1"/>
          <p:nvPr/>
        </p:nvSpPr>
        <p:spPr>
          <a:xfrm>
            <a:off x="229587" y="3473044"/>
            <a:ext cx="355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0</a:t>
            </a:r>
            <a:endParaRPr lang="LID4096" sz="1400" dirty="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DC36F3-9E62-9B38-5493-3271A77667E6}"/>
              </a:ext>
            </a:extLst>
          </p:cNvPr>
          <p:cNvCxnSpPr>
            <a:cxnSpLocks/>
          </p:cNvCxnSpPr>
          <p:nvPr/>
        </p:nvCxnSpPr>
        <p:spPr>
          <a:xfrm>
            <a:off x="536778" y="3664832"/>
            <a:ext cx="5986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29A808C-307D-EC6C-DA76-BD4B77EC6EFC}"/>
              </a:ext>
            </a:extLst>
          </p:cNvPr>
          <p:cNvCxnSpPr>
            <a:cxnSpLocks/>
          </p:cNvCxnSpPr>
          <p:nvPr/>
        </p:nvCxnSpPr>
        <p:spPr>
          <a:xfrm>
            <a:off x="2007166" y="4347574"/>
            <a:ext cx="0" cy="125642"/>
          </a:xfrm>
          <a:prstGeom prst="line">
            <a:avLst/>
          </a:prstGeom>
          <a:ln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69F9233-74F7-F2A5-BD89-D1B34D6B602D}"/>
              </a:ext>
            </a:extLst>
          </p:cNvPr>
          <p:cNvCxnSpPr>
            <a:cxnSpLocks/>
          </p:cNvCxnSpPr>
          <p:nvPr/>
        </p:nvCxnSpPr>
        <p:spPr>
          <a:xfrm>
            <a:off x="3252234" y="4473216"/>
            <a:ext cx="0" cy="549683"/>
          </a:xfrm>
          <a:prstGeom prst="line">
            <a:avLst/>
          </a:prstGeom>
          <a:ln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62670103-C66A-94C2-B8D1-D74ADCB3F14E}"/>
              </a:ext>
            </a:extLst>
          </p:cNvPr>
          <p:cNvCxnSpPr>
            <a:cxnSpLocks/>
          </p:cNvCxnSpPr>
          <p:nvPr/>
        </p:nvCxnSpPr>
        <p:spPr>
          <a:xfrm flipV="1">
            <a:off x="2174750" y="5022899"/>
            <a:ext cx="1086288" cy="3490"/>
          </a:xfrm>
          <a:prstGeom prst="line">
            <a:avLst/>
          </a:prstGeom>
          <a:ln w="57150"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B12D1D04-B557-8097-7940-34A3469C41AB}"/>
              </a:ext>
            </a:extLst>
          </p:cNvPr>
          <p:cNvCxnSpPr>
            <a:cxnSpLocks/>
          </p:cNvCxnSpPr>
          <p:nvPr/>
        </p:nvCxnSpPr>
        <p:spPr>
          <a:xfrm>
            <a:off x="2197386" y="5003299"/>
            <a:ext cx="0" cy="310440"/>
          </a:xfrm>
          <a:prstGeom prst="line">
            <a:avLst/>
          </a:prstGeom>
          <a:ln w="57150"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C15321C8-AA3D-30DA-8002-8B99FE7BE1AA}"/>
              </a:ext>
            </a:extLst>
          </p:cNvPr>
          <p:cNvCxnSpPr>
            <a:cxnSpLocks/>
          </p:cNvCxnSpPr>
          <p:nvPr/>
        </p:nvCxnSpPr>
        <p:spPr>
          <a:xfrm>
            <a:off x="4261509" y="5026389"/>
            <a:ext cx="0" cy="2873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B4541F87-92B9-FF34-40EA-0E7EAC5C8B07}"/>
              </a:ext>
            </a:extLst>
          </p:cNvPr>
          <p:cNvSpPr txBox="1"/>
          <p:nvPr/>
        </p:nvSpPr>
        <p:spPr>
          <a:xfrm>
            <a:off x="1425315" y="4087724"/>
            <a:ext cx="1192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5FCB"/>
                </a:solidFill>
                <a:highlight>
                  <a:srgbClr val="FFFFFF"/>
                </a:highlight>
              </a:rPr>
              <a:t>Stem cell</a:t>
            </a:r>
            <a:endParaRPr lang="LID4096" sz="1400" dirty="0">
              <a:solidFill>
                <a:srgbClr val="FF5FCB"/>
              </a:solidFill>
              <a:highlight>
                <a:srgbClr val="FFFFFF"/>
              </a:highlight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92AA47A-F929-1B74-E3C3-2C5283FCFAA2}"/>
              </a:ext>
            </a:extLst>
          </p:cNvPr>
          <p:cNvSpPr txBox="1"/>
          <p:nvPr/>
        </p:nvSpPr>
        <p:spPr>
          <a:xfrm>
            <a:off x="2255653" y="4715124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5FCB"/>
                </a:solidFill>
                <a:highlight>
                  <a:srgbClr val="FFFFFF"/>
                </a:highlight>
              </a:rPr>
              <a:t>Bipotential progenitor</a:t>
            </a:r>
            <a:endParaRPr lang="LID4096" sz="1200" dirty="0">
              <a:solidFill>
                <a:srgbClr val="FF5FCB"/>
              </a:solidFill>
              <a:highlight>
                <a:srgbClr val="FFFFFF"/>
              </a:highlight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1C66FD35-CF66-E989-311D-C5FE498185CC}"/>
              </a:ext>
            </a:extLst>
          </p:cNvPr>
          <p:cNvSpPr txBox="1"/>
          <p:nvPr/>
        </p:nvSpPr>
        <p:spPr>
          <a:xfrm>
            <a:off x="218884" y="4760566"/>
            <a:ext cx="986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B9100"/>
                </a:solidFill>
                <a:highlight>
                  <a:srgbClr val="FFFFFF"/>
                </a:highlight>
              </a:rPr>
              <a:t>Nb tree</a:t>
            </a:r>
            <a:endParaRPr lang="LID4096" sz="1200" dirty="0">
              <a:solidFill>
                <a:srgbClr val="CB9100"/>
              </a:solidFill>
              <a:highlight>
                <a:srgbClr val="FFFFFF"/>
              </a:highlight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6308A81-CFB7-D47C-3F9D-7497A96509A7}"/>
              </a:ext>
            </a:extLst>
          </p:cNvPr>
          <p:cNvSpPr txBox="1"/>
          <p:nvPr/>
        </p:nvSpPr>
        <p:spPr>
          <a:xfrm>
            <a:off x="1535525" y="5302563"/>
            <a:ext cx="144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74A900"/>
                </a:solidFill>
                <a:highlight>
                  <a:srgbClr val="FFFFFF"/>
                </a:highlight>
              </a:rPr>
              <a:t>Neuron progenitor</a:t>
            </a:r>
            <a:endParaRPr lang="LID4096" sz="1200" dirty="0">
              <a:solidFill>
                <a:srgbClr val="74A900"/>
              </a:solidFill>
              <a:highlight>
                <a:srgbClr val="FFFFFF"/>
              </a:highlight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90CA5D74-ACE4-DA26-FE18-9881792D279E}"/>
              </a:ext>
            </a:extLst>
          </p:cNvPr>
          <p:cNvSpPr txBox="1"/>
          <p:nvPr/>
        </p:nvSpPr>
        <p:spPr>
          <a:xfrm>
            <a:off x="3496143" y="5306194"/>
            <a:ext cx="1544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76E64"/>
                </a:solidFill>
                <a:highlight>
                  <a:srgbClr val="FFFFFF"/>
                </a:highlight>
              </a:rPr>
              <a:t>Gland cell progenitor</a:t>
            </a:r>
            <a:endParaRPr lang="LID4096" sz="1200" dirty="0">
              <a:solidFill>
                <a:srgbClr val="F76E64"/>
              </a:solidFill>
              <a:highlight>
                <a:srgbClr val="FFFFFF"/>
              </a:highlight>
            </a:endParaRP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A183FE4-59D9-BC41-586C-8BAEC1B7A278}"/>
              </a:ext>
            </a:extLst>
          </p:cNvPr>
          <p:cNvCxnSpPr>
            <a:cxnSpLocks/>
          </p:cNvCxnSpPr>
          <p:nvPr/>
        </p:nvCxnSpPr>
        <p:spPr>
          <a:xfrm>
            <a:off x="1309193" y="5700559"/>
            <a:ext cx="169819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9271325-2B11-1F97-BCDA-C697B438FCEB}"/>
              </a:ext>
            </a:extLst>
          </p:cNvPr>
          <p:cNvCxnSpPr>
            <a:cxnSpLocks/>
          </p:cNvCxnSpPr>
          <p:nvPr/>
        </p:nvCxnSpPr>
        <p:spPr>
          <a:xfrm>
            <a:off x="2193388" y="5574917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82324CE3-FDA9-6879-5803-9C946632494D}"/>
              </a:ext>
            </a:extLst>
          </p:cNvPr>
          <p:cNvCxnSpPr>
            <a:cxnSpLocks/>
          </p:cNvCxnSpPr>
          <p:nvPr/>
        </p:nvCxnSpPr>
        <p:spPr>
          <a:xfrm>
            <a:off x="3816706" y="5700559"/>
            <a:ext cx="88960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4766ECCB-D7D9-21AC-E24C-B9EF7C261DEE}"/>
              </a:ext>
            </a:extLst>
          </p:cNvPr>
          <p:cNvCxnSpPr>
            <a:cxnSpLocks/>
          </p:cNvCxnSpPr>
          <p:nvPr/>
        </p:nvCxnSpPr>
        <p:spPr>
          <a:xfrm>
            <a:off x="4281654" y="5574917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6ADFC606-39DB-F0FF-97B2-AB7BB111AB03}"/>
              </a:ext>
            </a:extLst>
          </p:cNvPr>
          <p:cNvSpPr txBox="1"/>
          <p:nvPr/>
        </p:nvSpPr>
        <p:spPr>
          <a:xfrm>
            <a:off x="1474292" y="5834413"/>
            <a:ext cx="144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Neurons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E26E9C59-1BE7-EC38-F5F0-0A2B034AC257}"/>
              </a:ext>
            </a:extLst>
          </p:cNvPr>
          <p:cNvSpPr txBox="1"/>
          <p:nvPr/>
        </p:nvSpPr>
        <p:spPr>
          <a:xfrm>
            <a:off x="3555726" y="5848141"/>
            <a:ext cx="1440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Gc</a:t>
            </a:r>
            <a:endParaRPr lang="LID4096" sz="1200" dirty="0">
              <a:highlight>
                <a:srgbClr val="FFFFFF"/>
              </a:highlight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7226397-A821-7902-1A58-BBD57EAF670B}"/>
              </a:ext>
            </a:extLst>
          </p:cNvPr>
          <p:cNvCxnSpPr>
            <a:cxnSpLocks/>
          </p:cNvCxnSpPr>
          <p:nvPr/>
        </p:nvCxnSpPr>
        <p:spPr>
          <a:xfrm>
            <a:off x="3821783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FC64CE49-2D8D-D9D5-5265-544AAF8A0F58}"/>
              </a:ext>
            </a:extLst>
          </p:cNvPr>
          <p:cNvCxnSpPr>
            <a:cxnSpLocks/>
          </p:cNvCxnSpPr>
          <p:nvPr/>
        </p:nvCxnSpPr>
        <p:spPr>
          <a:xfrm>
            <a:off x="4254084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AB6832A8-FEE3-32AD-40AB-71F611546575}"/>
              </a:ext>
            </a:extLst>
          </p:cNvPr>
          <p:cNvCxnSpPr>
            <a:cxnSpLocks/>
          </p:cNvCxnSpPr>
          <p:nvPr/>
        </p:nvCxnSpPr>
        <p:spPr>
          <a:xfrm>
            <a:off x="4701208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A1BFD8FC-22F4-EA9E-F95D-116017B403AF}"/>
              </a:ext>
            </a:extLst>
          </p:cNvPr>
          <p:cNvCxnSpPr>
            <a:cxnSpLocks/>
          </p:cNvCxnSpPr>
          <p:nvPr/>
        </p:nvCxnSpPr>
        <p:spPr>
          <a:xfrm>
            <a:off x="1309193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09DA0FF5-5AD3-3304-0BAD-3639C86EFB49}"/>
              </a:ext>
            </a:extLst>
          </p:cNvPr>
          <p:cNvCxnSpPr>
            <a:cxnSpLocks/>
          </p:cNvCxnSpPr>
          <p:nvPr/>
        </p:nvCxnSpPr>
        <p:spPr>
          <a:xfrm>
            <a:off x="1708164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E76284F8-3996-F60A-71BE-569F1EE134B3}"/>
              </a:ext>
            </a:extLst>
          </p:cNvPr>
          <p:cNvCxnSpPr>
            <a:cxnSpLocks/>
          </p:cNvCxnSpPr>
          <p:nvPr/>
        </p:nvCxnSpPr>
        <p:spPr>
          <a:xfrm>
            <a:off x="2255653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0EE023D8-BEAF-BCDC-8E97-1DBC3E9378E6}"/>
              </a:ext>
            </a:extLst>
          </p:cNvPr>
          <p:cNvCxnSpPr>
            <a:cxnSpLocks/>
          </p:cNvCxnSpPr>
          <p:nvPr/>
        </p:nvCxnSpPr>
        <p:spPr>
          <a:xfrm>
            <a:off x="2087048" y="5700559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305F0EFF-356A-2A94-039C-BDCD5192B0F7}"/>
              </a:ext>
            </a:extLst>
          </p:cNvPr>
          <p:cNvCxnSpPr>
            <a:cxnSpLocks/>
          </p:cNvCxnSpPr>
          <p:nvPr/>
        </p:nvCxnSpPr>
        <p:spPr>
          <a:xfrm>
            <a:off x="2399884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id="{33289498-AF71-A032-554C-84C32CC3BB51}"/>
              </a:ext>
            </a:extLst>
          </p:cNvPr>
          <p:cNvCxnSpPr>
            <a:cxnSpLocks/>
          </p:cNvCxnSpPr>
          <p:nvPr/>
        </p:nvCxnSpPr>
        <p:spPr>
          <a:xfrm>
            <a:off x="2589833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C56DAE89-AA9F-5F1E-CB93-0C8BC7131E3C}"/>
              </a:ext>
            </a:extLst>
          </p:cNvPr>
          <p:cNvCxnSpPr>
            <a:cxnSpLocks/>
          </p:cNvCxnSpPr>
          <p:nvPr/>
        </p:nvCxnSpPr>
        <p:spPr>
          <a:xfrm>
            <a:off x="1489046" y="5700559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2A173137-A049-48D7-8FD7-97E06D348B13}"/>
              </a:ext>
            </a:extLst>
          </p:cNvPr>
          <p:cNvCxnSpPr>
            <a:cxnSpLocks/>
          </p:cNvCxnSpPr>
          <p:nvPr/>
        </p:nvCxnSpPr>
        <p:spPr>
          <a:xfrm>
            <a:off x="1921347" y="5700559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0C52E06-7387-DB99-63D4-2402BF77CFD0}"/>
              </a:ext>
            </a:extLst>
          </p:cNvPr>
          <p:cNvCxnSpPr>
            <a:cxnSpLocks/>
          </p:cNvCxnSpPr>
          <p:nvPr/>
        </p:nvCxnSpPr>
        <p:spPr>
          <a:xfrm>
            <a:off x="2787886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DA894A91-9BE3-AF0F-18B0-E81798C261FF}"/>
              </a:ext>
            </a:extLst>
          </p:cNvPr>
          <p:cNvCxnSpPr>
            <a:cxnSpLocks/>
          </p:cNvCxnSpPr>
          <p:nvPr/>
        </p:nvCxnSpPr>
        <p:spPr>
          <a:xfrm>
            <a:off x="3001005" y="5692483"/>
            <a:ext cx="0" cy="12564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9" name="Cross 188">
            <a:extLst>
              <a:ext uri="{FF2B5EF4-FFF2-40B4-BE49-F238E27FC236}">
                <a16:creationId xmlns:a16="http://schemas.microsoft.com/office/drawing/2014/main" id="{27CDCA6B-31E8-BCDF-EE68-33245CB713CD}"/>
              </a:ext>
            </a:extLst>
          </p:cNvPr>
          <p:cNvSpPr/>
          <p:nvPr/>
        </p:nvSpPr>
        <p:spPr>
          <a:xfrm rot="2768518">
            <a:off x="4129297" y="5553955"/>
            <a:ext cx="307127" cy="313220"/>
          </a:xfrm>
          <a:prstGeom prst="plus">
            <a:avLst>
              <a:gd name="adj" fmla="val 461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E3A999DF-E199-2937-5B3F-3E584071A362}"/>
              </a:ext>
            </a:extLst>
          </p:cNvPr>
          <p:cNvSpPr txBox="1"/>
          <p:nvPr/>
        </p:nvSpPr>
        <p:spPr>
          <a:xfrm>
            <a:off x="4331606" y="5508578"/>
            <a:ext cx="6219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highlight>
                  <a:srgbClr val="FFFFFF"/>
                </a:highlight>
              </a:rPr>
              <a:t>p53</a:t>
            </a:r>
            <a:endParaRPr lang="LID4096" sz="1400" dirty="0">
              <a:solidFill>
                <a:srgbClr val="C00000"/>
              </a:solidFill>
              <a:highlight>
                <a:srgbClr val="FFFFFF"/>
              </a:highlight>
            </a:endParaRPr>
          </a:p>
        </p:txBody>
      </p: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BF02040C-4773-ACC1-5115-472F0F0A2F51}"/>
              </a:ext>
            </a:extLst>
          </p:cNvPr>
          <p:cNvCxnSpPr>
            <a:cxnSpLocks/>
            <a:stCxn id="162" idx="0"/>
          </p:cNvCxnSpPr>
          <p:nvPr/>
        </p:nvCxnSpPr>
        <p:spPr>
          <a:xfrm rot="16200000" flipV="1">
            <a:off x="3919909" y="4957915"/>
            <a:ext cx="452571" cy="243987"/>
          </a:xfrm>
          <a:prstGeom prst="bentConnector3">
            <a:avLst>
              <a:gd name="adj1" fmla="val 99459"/>
            </a:avLst>
          </a:prstGeom>
          <a:ln w="12700">
            <a:solidFill>
              <a:srgbClr val="F76E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C4F51FF7-0855-ACA7-B372-BB8C66F2BBF7}"/>
              </a:ext>
            </a:extLst>
          </p:cNvPr>
          <p:cNvCxnSpPr>
            <a:cxnSpLocks/>
          </p:cNvCxnSpPr>
          <p:nvPr/>
        </p:nvCxnSpPr>
        <p:spPr>
          <a:xfrm rot="10800000">
            <a:off x="2399885" y="4249419"/>
            <a:ext cx="1624316" cy="563991"/>
          </a:xfrm>
          <a:prstGeom prst="bentConnector3">
            <a:avLst>
              <a:gd name="adj1" fmla="val 156"/>
            </a:avLst>
          </a:prstGeom>
          <a:ln w="12700">
            <a:solidFill>
              <a:srgbClr val="F76E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38FFDB3-994E-47F8-4E92-807653F3E0D5}"/>
              </a:ext>
            </a:extLst>
          </p:cNvPr>
          <p:cNvCxnSpPr>
            <a:cxnSpLocks/>
          </p:cNvCxnSpPr>
          <p:nvPr/>
        </p:nvCxnSpPr>
        <p:spPr>
          <a:xfrm>
            <a:off x="3260157" y="5022899"/>
            <a:ext cx="100135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14F6956-D1B3-C1C7-F1BD-0CD11F3BA732}"/>
              </a:ext>
            </a:extLst>
          </p:cNvPr>
          <p:cNvSpPr txBox="1"/>
          <p:nvPr/>
        </p:nvSpPr>
        <p:spPr>
          <a:xfrm>
            <a:off x="5010549" y="1186584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Hyp</a:t>
            </a:r>
            <a:r>
              <a:rPr lang="en-US" b="1" dirty="0"/>
              <a:t> 1: </a:t>
            </a:r>
            <a:r>
              <a:rPr lang="en-US" dirty="0"/>
              <a:t>Neuron progenitor are prioritized in stem cell differentiation</a:t>
            </a:r>
            <a:endParaRPr lang="LID409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806BFE-A286-3B6D-F832-A130E3E26FB1}"/>
              </a:ext>
            </a:extLst>
          </p:cNvPr>
          <p:cNvSpPr txBox="1"/>
          <p:nvPr/>
        </p:nvSpPr>
        <p:spPr>
          <a:xfrm>
            <a:off x="5010549" y="1748579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Hyp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2: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Hyp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1 and Gc can de-differentiate into stem cells 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C31C4-7834-97D0-CDFE-480A1C22F1C8}"/>
              </a:ext>
            </a:extLst>
          </p:cNvPr>
          <p:cNvSpPr txBox="1"/>
          <p:nvPr/>
        </p:nvSpPr>
        <p:spPr>
          <a:xfrm>
            <a:off x="5010549" y="2289813"/>
            <a:ext cx="674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Hyp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3: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Hyp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1 and Gc can transdifferentiate into Neuron progenitors</a:t>
            </a:r>
            <a:endParaRPr lang="LID4096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2FEDE98-9716-C1F8-35AA-AF992E4FBB79}"/>
              </a:ext>
            </a:extLst>
          </p:cNvPr>
          <p:cNvCxnSpPr>
            <a:cxnSpLocks/>
          </p:cNvCxnSpPr>
          <p:nvPr/>
        </p:nvCxnSpPr>
        <p:spPr>
          <a:xfrm>
            <a:off x="2004313" y="4482382"/>
            <a:ext cx="1253872" cy="0"/>
          </a:xfrm>
          <a:prstGeom prst="line">
            <a:avLst/>
          </a:prstGeom>
          <a:ln>
            <a:solidFill>
              <a:srgbClr val="FF5FCB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55C82A-A9E3-FB09-2331-B2057F20728F}"/>
              </a:ext>
            </a:extLst>
          </p:cNvPr>
          <p:cNvCxnSpPr>
            <a:cxnSpLocks/>
          </p:cNvCxnSpPr>
          <p:nvPr/>
        </p:nvCxnSpPr>
        <p:spPr>
          <a:xfrm>
            <a:off x="718046" y="4482382"/>
            <a:ext cx="0" cy="28735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BDED16-997B-08DE-3B6C-5B52A95DB3F6}"/>
              </a:ext>
            </a:extLst>
          </p:cNvPr>
          <p:cNvCxnSpPr>
            <a:cxnSpLocks/>
          </p:cNvCxnSpPr>
          <p:nvPr/>
        </p:nvCxnSpPr>
        <p:spPr>
          <a:xfrm>
            <a:off x="712108" y="4482382"/>
            <a:ext cx="1295058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8633305-B9C9-4F39-13B3-65854CDB12BC}"/>
              </a:ext>
            </a:extLst>
          </p:cNvPr>
          <p:cNvCxnSpPr>
            <a:stCxn id="162" idx="1"/>
            <a:endCxn id="161" idx="3"/>
          </p:cNvCxnSpPr>
          <p:nvPr/>
        </p:nvCxnSpPr>
        <p:spPr>
          <a:xfrm flipH="1" flipV="1">
            <a:off x="2975781" y="5441063"/>
            <a:ext cx="520362" cy="3631"/>
          </a:xfrm>
          <a:prstGeom prst="straightConnector1">
            <a:avLst/>
          </a:prstGeom>
          <a:ln>
            <a:solidFill>
              <a:srgbClr val="F76E64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E383ACB-782D-9858-85FC-4781464E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950" y="2741210"/>
            <a:ext cx="4271544" cy="17411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488530-0C4E-41E4-C950-32D7A543188C}"/>
              </a:ext>
            </a:extLst>
          </p:cNvPr>
          <p:cNvSpPr txBox="1"/>
          <p:nvPr/>
        </p:nvSpPr>
        <p:spPr>
          <a:xfrm>
            <a:off x="5451563" y="3463446"/>
            <a:ext cx="144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Apoptosis score</a:t>
            </a:r>
            <a:endParaRPr lang="LID4096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D13FA2F-F165-85BE-8DC2-6102BCD8B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815" y="4564447"/>
            <a:ext cx="4541550" cy="18259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93662-84A6-8A0D-E8D0-5016F4734CB9}"/>
              </a:ext>
            </a:extLst>
          </p:cNvPr>
          <p:cNvSpPr txBox="1"/>
          <p:nvPr/>
        </p:nvSpPr>
        <p:spPr>
          <a:xfrm>
            <a:off x="5503328" y="5287173"/>
            <a:ext cx="1447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Cycling score</a:t>
            </a:r>
            <a:endParaRPr lang="LID4096" sz="1400" dirty="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96C3F8C-4FC1-43B5-A979-91F0B8C3E4BE}"/>
              </a:ext>
            </a:extLst>
          </p:cNvPr>
          <p:cNvSpPr txBox="1"/>
          <p:nvPr/>
        </p:nvSpPr>
        <p:spPr>
          <a:xfrm rot="16200000">
            <a:off x="-1217074" y="2280410"/>
            <a:ext cx="27595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% cell population</a:t>
            </a:r>
            <a:endParaRPr lang="LID4096" sz="1400" dirty="0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9E8A01C5-5243-460B-95FD-2DEF4F42428E}"/>
              </a:ext>
            </a:extLst>
          </p:cNvPr>
          <p:cNvSpPr/>
          <p:nvPr/>
        </p:nvSpPr>
        <p:spPr>
          <a:xfrm>
            <a:off x="1847011" y="3884262"/>
            <a:ext cx="396095" cy="211262"/>
          </a:xfrm>
          <a:custGeom>
            <a:avLst/>
            <a:gdLst>
              <a:gd name="connsiteX0" fmla="*/ 143838 w 143838"/>
              <a:gd name="connsiteY0" fmla="*/ 195222 h 195222"/>
              <a:gd name="connsiteX1" fmla="*/ 113016 w 143838"/>
              <a:gd name="connsiteY1" fmla="*/ 13 h 195222"/>
              <a:gd name="connsiteX2" fmla="*/ 0 w 143838"/>
              <a:gd name="connsiteY2" fmla="*/ 184948 h 195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838" h="195222">
                <a:moveTo>
                  <a:pt x="143838" y="195222"/>
                </a:moveTo>
                <a:cubicBezTo>
                  <a:pt x="140413" y="98473"/>
                  <a:pt x="136989" y="1725"/>
                  <a:pt x="113016" y="13"/>
                </a:cubicBezTo>
                <a:cubicBezTo>
                  <a:pt x="89043" y="-1699"/>
                  <a:pt x="15411" y="154125"/>
                  <a:pt x="0" y="184948"/>
                </a:cubicBezTo>
              </a:path>
            </a:pathLst>
          </a:custGeom>
          <a:ln w="19050" cap="flat" cmpd="sng" algn="ctr">
            <a:solidFill>
              <a:srgbClr val="FF5FCB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5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E0CD4-19F1-3CD1-FA54-D848B6084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1937"/>
            <a:ext cx="12192000" cy="970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1ED12-D2B4-D50E-1BF9-DEDC59D5E2D4}"/>
              </a:ext>
            </a:extLst>
          </p:cNvPr>
          <p:cNvSpPr txBox="1"/>
          <p:nvPr/>
        </p:nvSpPr>
        <p:spPr>
          <a:xfrm>
            <a:off x="203431" y="230400"/>
            <a:ext cx="859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BF00"/>
                </a:solidFill>
              </a:rPr>
              <a:t>Markers that have patterns matching Gc changes in population</a:t>
            </a:r>
            <a:endParaRPr lang="LID4096" sz="2400" b="1" dirty="0">
              <a:solidFill>
                <a:srgbClr val="FFBF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24BDA-D9E8-C90F-7E7F-6AF00D380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720510"/>
            <a:ext cx="12192000" cy="3658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DA5D87-806A-CB6A-DD32-8A7508BA4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015" y="1313077"/>
            <a:ext cx="11561458" cy="3322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6A5D7BB-F5D8-484A-82CF-3A0947CA69DA}"/>
              </a:ext>
            </a:extLst>
          </p:cNvPr>
          <p:cNvSpPr/>
          <p:nvPr/>
        </p:nvSpPr>
        <p:spPr>
          <a:xfrm>
            <a:off x="4068566" y="1313076"/>
            <a:ext cx="2027433" cy="4065713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CEDE99-C7EB-4FC2-B7D0-69807D5925E8}"/>
              </a:ext>
            </a:extLst>
          </p:cNvPr>
          <p:cNvSpPr txBox="1"/>
          <p:nvPr/>
        </p:nvSpPr>
        <p:spPr>
          <a:xfrm>
            <a:off x="203431" y="5733011"/>
            <a:ext cx="7397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CREBP-H and CREBP3 have expression peaks at t12h, when Gc population drops 4X and ISCs population increases 1.25X</a:t>
            </a:r>
          </a:p>
        </p:txBody>
      </p:sp>
    </p:spTree>
    <p:extLst>
      <p:ext uri="{BB962C8B-B14F-4D97-AF65-F5344CB8AC3E}">
        <p14:creationId xmlns:p14="http://schemas.microsoft.com/office/powerpoint/2010/main" val="363186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95E18-2A17-2B4E-A256-07E28918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E005-017F-F64B-88D5-AC0F9FA01847}" type="slidenum">
              <a:rPr lang="fr-FR" smtClean="0"/>
              <a:t>24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26751" y="222556"/>
            <a:ext cx="8590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FFBF00"/>
                </a:solidFill>
              </a:rPr>
              <a:t>Takeaways</a:t>
            </a:r>
            <a:r>
              <a:rPr lang="fr-FR" sz="2800" b="1" dirty="0">
                <a:solidFill>
                  <a:srgbClr val="FFBF00"/>
                </a:solidFill>
              </a:rPr>
              <a:t> and future perspectives</a:t>
            </a:r>
            <a:endParaRPr lang="en-US" sz="2800" b="1" dirty="0">
              <a:solidFill>
                <a:srgbClr val="FFBF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B621C5-16AD-406F-BFE1-993DE69016C6}"/>
              </a:ext>
            </a:extLst>
          </p:cNvPr>
          <p:cNvSpPr txBox="1"/>
          <p:nvPr/>
        </p:nvSpPr>
        <p:spPr>
          <a:xfrm>
            <a:off x="569566" y="1516459"/>
            <a:ext cx="11204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/>
              <a:t>Interesting</a:t>
            </a:r>
            <a:r>
              <a:rPr lang="fr-FR" sz="2400" b="1" dirty="0"/>
              <a:t> </a:t>
            </a:r>
            <a:r>
              <a:rPr lang="fr-FR" sz="2400" b="1" dirty="0" err="1"/>
              <a:t>takeaways</a:t>
            </a:r>
            <a:endParaRPr lang="fr-FR" sz="2400" b="1" dirty="0"/>
          </a:p>
          <a:p>
            <a:endParaRPr lang="fr-FR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Neuron progenitors seem to be favored in the initial steps of regeneration post injury</a:t>
            </a:r>
            <a:endParaRPr lang="fr-F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C2B16F-C804-1859-FF49-59FDF377DA0B}"/>
              </a:ext>
            </a:extLst>
          </p:cNvPr>
          <p:cNvSpPr txBox="1"/>
          <p:nvPr/>
        </p:nvSpPr>
        <p:spPr>
          <a:xfrm>
            <a:off x="569566" y="2940388"/>
            <a:ext cx="111525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b="1" dirty="0"/>
              <a:t>Continuation of the </a:t>
            </a:r>
            <a:r>
              <a:rPr lang="fr-FR" sz="2400" b="1" dirty="0" err="1"/>
              <a:t>project</a:t>
            </a:r>
            <a:endParaRPr lang="fr-FR" sz="2400" b="1" dirty="0"/>
          </a:p>
          <a:p>
            <a:endParaRPr lang="fr-FR" sz="2400" b="1" dirty="0"/>
          </a:p>
          <a:p>
            <a:pPr marL="342900" indent="-342900">
              <a:buFontTx/>
              <a:buChar char="-"/>
            </a:pPr>
            <a:r>
              <a:rPr lang="en-US" sz="2400" dirty="0"/>
              <a:t>Re-align the data to the 105 v3 genome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Make a new data set with enriched neurons to capture foot neurons</a:t>
            </a:r>
          </a:p>
          <a:p>
            <a:pPr marL="342900" indent="-342900">
              <a:buFontTx/>
              <a:buChar char="-"/>
            </a:pPr>
            <a:r>
              <a:rPr lang="en-US" sz="2400" i="1" dirty="0"/>
              <a:t>In situ </a:t>
            </a:r>
            <a:r>
              <a:rPr lang="en-US" sz="2400" dirty="0"/>
              <a:t>and/or lineage tracing to explore hypotheses 2 and 3</a:t>
            </a:r>
            <a:endParaRPr lang="fr-FR" sz="2400" dirty="0"/>
          </a:p>
          <a:p>
            <a:pPr marL="342900" indent="-342900">
              <a:buFontTx/>
              <a:buChar char="-"/>
            </a:pPr>
            <a:r>
              <a:rPr lang="fr-FR" sz="2400" dirty="0"/>
              <a:t>Write a </a:t>
            </a:r>
            <a:r>
              <a:rPr lang="fr-FR" sz="2400" dirty="0" err="1"/>
              <a:t>grant</a:t>
            </a:r>
            <a:r>
              <a:rPr lang="fr-FR" sz="2400" dirty="0"/>
              <a:t> </a:t>
            </a:r>
            <a:r>
              <a:rPr lang="fr-FR" sz="2400"/>
              <a:t>ehe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056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E0CD4-19F1-3CD1-FA54-D848B6084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1937"/>
            <a:ext cx="12192000" cy="9707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1ED12-D2B4-D50E-1BF9-DEDC59D5E2D4}"/>
              </a:ext>
            </a:extLst>
          </p:cNvPr>
          <p:cNvSpPr txBox="1"/>
          <p:nvPr/>
        </p:nvSpPr>
        <p:spPr>
          <a:xfrm>
            <a:off x="203431" y="230400"/>
            <a:ext cx="8590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BF00"/>
                </a:solidFill>
              </a:rPr>
              <a:t>Also </a:t>
            </a:r>
            <a:r>
              <a:rPr lang="en-US" sz="2400" b="1" i="1" dirty="0">
                <a:solidFill>
                  <a:srgbClr val="FFBF00"/>
                </a:solidFill>
              </a:rPr>
              <a:t>Hydra</a:t>
            </a:r>
            <a:r>
              <a:rPr lang="en-US" sz="2400" b="1" dirty="0">
                <a:solidFill>
                  <a:srgbClr val="FFBF00"/>
                </a:solidFill>
              </a:rPr>
              <a:t> at t96h is not homeostatic</a:t>
            </a:r>
            <a:endParaRPr lang="LID4096" sz="2400" b="1" dirty="0">
              <a:solidFill>
                <a:srgbClr val="FFB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0EEC92-A5BE-BECA-ABEE-3590BBA1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1670" y="2165350"/>
            <a:ext cx="6368058" cy="41943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C7869C-2355-C5E8-466C-92AEF995046C}"/>
              </a:ext>
            </a:extLst>
          </p:cNvPr>
          <p:cNvSpPr txBox="1"/>
          <p:nvPr/>
        </p:nvSpPr>
        <p:spPr>
          <a:xfrm>
            <a:off x="3292473" y="1051430"/>
            <a:ext cx="560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Transcription factors present in the injured animal (bulk </a:t>
            </a:r>
            <a:r>
              <a:rPr lang="en-US" dirty="0" err="1"/>
              <a:t>RNAseq</a:t>
            </a:r>
            <a:r>
              <a:rPr lang="en-US" dirty="0"/>
              <a:t>) and absent in the homeostatic animal (</a:t>
            </a:r>
            <a:r>
              <a:rPr lang="en-US" i="1" dirty="0"/>
              <a:t>Hydra</a:t>
            </a:r>
            <a:r>
              <a:rPr lang="en-US" dirty="0"/>
              <a:t> atlas)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154737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95E18-2A17-2B4E-A256-07E28918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E005-017F-F64B-88D5-AC0F9FA01847}" type="slidenum">
              <a:rPr lang="fr-FR" smtClean="0"/>
              <a:t>26</a:t>
            </a:fld>
            <a:endParaRPr lang="fr-FR" dirty="0"/>
          </a:p>
        </p:txBody>
      </p:sp>
      <p:grpSp>
        <p:nvGrpSpPr>
          <p:cNvPr id="2" name="Google Shape;118;g287b1386586_2_1306">
            <a:extLst>
              <a:ext uri="{FF2B5EF4-FFF2-40B4-BE49-F238E27FC236}">
                <a16:creationId xmlns:a16="http://schemas.microsoft.com/office/drawing/2014/main" id="{4DE62BAD-4E59-F073-A0F4-20E7CD002CA7}"/>
              </a:ext>
            </a:extLst>
          </p:cNvPr>
          <p:cNvGrpSpPr/>
          <p:nvPr/>
        </p:nvGrpSpPr>
        <p:grpSpPr>
          <a:xfrm>
            <a:off x="57" y="252480"/>
            <a:ext cx="3958485" cy="733018"/>
            <a:chOff x="-1" y="546100"/>
            <a:chExt cx="4875391" cy="827995"/>
          </a:xfrm>
        </p:grpSpPr>
        <p:sp>
          <p:nvSpPr>
            <p:cNvPr id="4" name="Google Shape;119;g287b1386586_2_1306">
              <a:extLst>
                <a:ext uri="{FF2B5EF4-FFF2-40B4-BE49-F238E27FC236}">
                  <a16:creationId xmlns:a16="http://schemas.microsoft.com/office/drawing/2014/main" id="{66AD98B3-6E86-AF35-152B-F21A2B152469}"/>
                </a:ext>
              </a:extLst>
            </p:cNvPr>
            <p:cNvSpPr/>
            <p:nvPr/>
          </p:nvSpPr>
          <p:spPr>
            <a:xfrm>
              <a:off x="-1" y="546100"/>
              <a:ext cx="3255348" cy="827995"/>
            </a:xfrm>
            <a:custGeom>
              <a:avLst/>
              <a:gdLst/>
              <a:ahLst/>
              <a:cxnLst/>
              <a:rect l="l" t="t" r="r" b="b"/>
              <a:pathLst>
                <a:path w="1955164" h="437514" extrusionOk="0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22851"/>
            </a:solidFill>
            <a:ln w="9525" cap="flat" cmpd="sng">
              <a:solidFill>
                <a:srgbClr val="0228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115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120;g287b1386586_2_1306">
              <a:extLst>
                <a:ext uri="{FF2B5EF4-FFF2-40B4-BE49-F238E27FC236}">
                  <a16:creationId xmlns:a16="http://schemas.microsoft.com/office/drawing/2014/main" id="{7EC76084-4435-B6E2-858A-0B1936320369}"/>
                </a:ext>
              </a:extLst>
            </p:cNvPr>
            <p:cNvSpPr/>
            <p:nvPr/>
          </p:nvSpPr>
          <p:spPr>
            <a:xfrm>
              <a:off x="1620042" y="546100"/>
              <a:ext cx="3255348" cy="827995"/>
            </a:xfrm>
            <a:custGeom>
              <a:avLst/>
              <a:gdLst/>
              <a:ahLst/>
              <a:cxnLst/>
              <a:rect l="l" t="t" r="r" b="b"/>
              <a:pathLst>
                <a:path w="1955164" h="437514" extrusionOk="0">
                  <a:moveTo>
                    <a:pt x="1736031" y="0"/>
                  </a:moveTo>
                  <a:lnTo>
                    <a:pt x="0" y="0"/>
                  </a:lnTo>
                  <a:lnTo>
                    <a:pt x="0" y="437153"/>
                  </a:lnTo>
                  <a:lnTo>
                    <a:pt x="1736031" y="437153"/>
                  </a:lnTo>
                  <a:lnTo>
                    <a:pt x="1786148" y="431380"/>
                  </a:lnTo>
                  <a:lnTo>
                    <a:pt x="1832155" y="414936"/>
                  </a:lnTo>
                  <a:lnTo>
                    <a:pt x="1872739" y="389134"/>
                  </a:lnTo>
                  <a:lnTo>
                    <a:pt x="1906588" y="355285"/>
                  </a:lnTo>
                  <a:lnTo>
                    <a:pt x="1932391" y="314701"/>
                  </a:lnTo>
                  <a:lnTo>
                    <a:pt x="1948834" y="268694"/>
                  </a:lnTo>
                  <a:lnTo>
                    <a:pt x="1954607" y="218577"/>
                  </a:lnTo>
                  <a:lnTo>
                    <a:pt x="1948834" y="168459"/>
                  </a:lnTo>
                  <a:lnTo>
                    <a:pt x="1932391" y="122452"/>
                  </a:lnTo>
                  <a:lnTo>
                    <a:pt x="1906588" y="81868"/>
                  </a:lnTo>
                  <a:lnTo>
                    <a:pt x="1872739" y="48018"/>
                  </a:lnTo>
                  <a:lnTo>
                    <a:pt x="1832155" y="22216"/>
                  </a:lnTo>
                  <a:lnTo>
                    <a:pt x="1786148" y="5772"/>
                  </a:lnTo>
                  <a:lnTo>
                    <a:pt x="1736031" y="0"/>
                  </a:lnTo>
                  <a:close/>
                </a:path>
              </a:pathLst>
            </a:custGeom>
            <a:solidFill>
              <a:srgbClr val="022851"/>
            </a:solidFill>
            <a:ln w="9525" cap="flat" cmpd="sng">
              <a:solidFill>
                <a:srgbClr val="02285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endParaRPr sz="1154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Google Shape;121;g287b1386586_2_1306">
            <a:extLst>
              <a:ext uri="{FF2B5EF4-FFF2-40B4-BE49-F238E27FC236}">
                <a16:creationId xmlns:a16="http://schemas.microsoft.com/office/drawing/2014/main" id="{0BF1D23F-CFD6-1758-DEAE-2A1CBDECFA31}"/>
              </a:ext>
            </a:extLst>
          </p:cNvPr>
          <p:cNvSpPr txBox="1"/>
          <p:nvPr/>
        </p:nvSpPr>
        <p:spPr>
          <a:xfrm>
            <a:off x="182806" y="352566"/>
            <a:ext cx="3775735" cy="532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634" tIns="29309" rIns="58634" bIns="29309" anchor="t" anchorCtr="0">
            <a:spAutoFit/>
          </a:bodyPr>
          <a:lstStyle/>
          <a:p>
            <a:r>
              <a:rPr lang="en-US" sz="3078" b="1" dirty="0">
                <a:solidFill>
                  <a:schemeClr val="lt1"/>
                </a:solidFill>
                <a:latin typeface="Quattrocento Sans"/>
                <a:ea typeface="Calibri"/>
                <a:cs typeface="Calibri"/>
                <a:sym typeface="Quattrocento Sans"/>
              </a:rPr>
              <a:t>Acknowledgments</a:t>
            </a:r>
            <a:endParaRPr sz="3078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E444BF-AD7C-E6EA-16AD-951129FB8485}"/>
              </a:ext>
            </a:extLst>
          </p:cNvPr>
          <p:cNvSpPr txBox="1"/>
          <p:nvPr/>
        </p:nvSpPr>
        <p:spPr>
          <a:xfrm>
            <a:off x="1091019" y="1212275"/>
            <a:ext cx="38328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Celina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Juliano</a:t>
            </a: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Hannah Morris Little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Malgosia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Bzymek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Iris Yoshiko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Juanico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Jennifer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Tsverov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Ben Cox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Craig Ciampa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Kamille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Maningding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Pranati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Puttha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Dinh Hieu Pham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Jackson Crane</a:t>
            </a:r>
          </a:p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Divleen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Lota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Kavita Ranade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BMCDB cohort &lt;3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9768D3-6B4B-8A45-D458-45420BF8F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506" y="477092"/>
            <a:ext cx="5243662" cy="587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59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BF00"/>
                </a:solidFill>
              </a:rPr>
              <a:t>Part 1: Stem </a:t>
            </a:r>
            <a:r>
              <a:rPr lang="fr-FR" sz="2400" b="1" dirty="0" err="1">
                <a:solidFill>
                  <a:srgbClr val="FFBF00"/>
                </a:solidFill>
              </a:rPr>
              <a:t>cells</a:t>
            </a:r>
            <a:r>
              <a:rPr lang="fr-FR" sz="2400" b="1" dirty="0">
                <a:solidFill>
                  <a:srgbClr val="FFBF00"/>
                </a:solidFill>
              </a:rPr>
              <a:t> and </a:t>
            </a:r>
            <a:r>
              <a:rPr lang="fr-FR" sz="2400" b="1" dirty="0" err="1">
                <a:solidFill>
                  <a:srgbClr val="FFBF00"/>
                </a:solidFill>
              </a:rPr>
              <a:t>neurons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unexpectedly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get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replenished</a:t>
            </a:r>
            <a:r>
              <a:rPr lang="fr-FR" sz="2400" b="1" dirty="0">
                <a:solidFill>
                  <a:srgbClr val="FFBF00"/>
                </a:solidFill>
              </a:rPr>
              <a:t> first</a:t>
            </a:r>
            <a:endParaRPr lang="en-US" sz="2400" b="1" dirty="0">
              <a:solidFill>
                <a:srgbClr val="FFBF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8312A0-8FCC-5137-145B-6E6154739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571" y="2096721"/>
            <a:ext cx="5213608" cy="3382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EB074-BA9B-80A6-6162-2921792FB3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572" y="2109697"/>
            <a:ext cx="5366489" cy="338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60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04002" y="191779"/>
            <a:ext cx="9266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FFBF00"/>
                </a:solidFill>
              </a:rPr>
              <a:t>Head </a:t>
            </a:r>
            <a:r>
              <a:rPr lang="fr-FR" sz="2400" b="1" dirty="0" err="1">
                <a:solidFill>
                  <a:srgbClr val="FFBF00"/>
                </a:solidFill>
              </a:rPr>
              <a:t>regeneration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raw</a:t>
            </a:r>
            <a:r>
              <a:rPr lang="fr-FR" sz="2400" b="1" dirty="0">
                <a:solidFill>
                  <a:srgbClr val="FFBF00"/>
                </a:solidFill>
              </a:rPr>
              <a:t> </a:t>
            </a:r>
            <a:r>
              <a:rPr lang="fr-FR" sz="2400" b="1" dirty="0" err="1">
                <a:solidFill>
                  <a:srgbClr val="FFBF00"/>
                </a:solidFill>
              </a:rPr>
              <a:t>counts</a:t>
            </a:r>
            <a:endParaRPr lang="en-US" sz="2400" b="1" dirty="0">
              <a:solidFill>
                <a:srgbClr val="FFBF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72FC7B-0CFB-456A-A7FF-B64816057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49" y="1181372"/>
            <a:ext cx="10736173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8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380769" y="274534"/>
            <a:ext cx="822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BF00"/>
                </a:solidFill>
              </a:rPr>
              <a:t>Hydra Vulgaris </a:t>
            </a:r>
            <a:r>
              <a:rPr lang="en-US" sz="2800" b="1" dirty="0">
                <a:solidFill>
                  <a:srgbClr val="FFBF00"/>
                </a:solidFill>
              </a:rPr>
              <a:t>as a model for regeneration</a:t>
            </a:r>
            <a:endParaRPr lang="LID4096" sz="2800" b="1" dirty="0">
              <a:solidFill>
                <a:srgbClr val="FFBF00"/>
              </a:solidFill>
            </a:endParaRPr>
          </a:p>
        </p:txBody>
      </p:sp>
      <p:pic>
        <p:nvPicPr>
          <p:cNvPr id="9" name="image1-small.jpg" descr="image1-small.jpg">
            <a:extLst>
              <a:ext uri="{FF2B5EF4-FFF2-40B4-BE49-F238E27FC236}">
                <a16:creationId xmlns:a16="http://schemas.microsoft.com/office/drawing/2014/main" id="{5555DAD7-742F-4A0E-9236-15EF11E7A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97" y="997129"/>
            <a:ext cx="2824532" cy="471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" name="Photo Credits: Stefan Siebert">
            <a:extLst>
              <a:ext uri="{FF2B5EF4-FFF2-40B4-BE49-F238E27FC236}">
                <a16:creationId xmlns:a16="http://schemas.microsoft.com/office/drawing/2014/main" id="{B87A2FEE-40AD-41DB-B8B0-1F0E38050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21" y="5860871"/>
            <a:ext cx="2505701" cy="35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ctr" defTabSz="820738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 defTabSz="820738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 defTabSz="820738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 defTabSz="820738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 defTabSz="820738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9144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9144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9144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9144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/>
            <a:r>
              <a:rPr lang="en-US" altLang="en-US" sz="1400" b="0" dirty="0">
                <a:solidFill>
                  <a:srgbClr val="FFFFFF"/>
                </a:solidFill>
                <a:latin typeface="Helvetica Light" pitchFamily="34" charset="0"/>
                <a:cs typeface="Helvetica Light" pitchFamily="34" charset="0"/>
                <a:sym typeface="Helvetica Light" pitchFamily="34" charset="0"/>
              </a:rPr>
              <a:t>Photo Credits: Stefan Siebert</a:t>
            </a:r>
          </a:p>
        </p:txBody>
      </p:sp>
      <p:sp>
        <p:nvSpPr>
          <p:cNvPr id="11" name="Active stem cell populations that support fast and continual renewal of the entire animal…">
            <a:extLst>
              <a:ext uri="{FF2B5EF4-FFF2-40B4-BE49-F238E27FC236}">
                <a16:creationId xmlns:a16="http://schemas.microsoft.com/office/drawing/2014/main" id="{2AE3297B-F492-45EA-AA02-270C0BF71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666" y="1531044"/>
            <a:ext cx="5637824" cy="379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660400" indent="-660400" algn="ctr" defTabSz="4572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 defTabSz="4572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 defTabSz="4572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 defTabSz="4572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 defTabSz="4572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eaLnBrk="1">
              <a:buSzPct val="125000"/>
              <a:buFontTx/>
              <a:buChar char="•"/>
            </a:pPr>
            <a:r>
              <a:rPr lang="en-US" altLang="en-US" sz="2400" b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Active stem cell populations that support fast and continual renewal of the entire animal</a:t>
            </a:r>
          </a:p>
          <a:p>
            <a:pPr algn="l" eaLnBrk="1">
              <a:buSzPct val="125000"/>
              <a:buFontTx/>
              <a:buChar char="•"/>
            </a:pPr>
            <a:endParaRPr lang="en-US" altLang="en-US" sz="2400" b="0" dirty="0">
              <a:solidFill>
                <a:srgbClr val="FFFFFF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eaLnBrk="1">
              <a:buSzPct val="125000"/>
              <a:buFontTx/>
              <a:buChar char="•"/>
            </a:pPr>
            <a:r>
              <a:rPr lang="en-US" altLang="en-US" sz="2400" b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Whole body regeneration (first documented by Abraham Trembley in 1744)</a:t>
            </a:r>
            <a:endParaRPr lang="en-US" altLang="en-US" sz="2400" b="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eaLnBrk="1">
              <a:buSzPct val="125000"/>
              <a:buFontTx/>
              <a:buChar char="•"/>
            </a:pPr>
            <a:endParaRPr lang="en-US" altLang="en-US" sz="2400" b="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eaLnBrk="1">
              <a:buSzPct val="125000"/>
              <a:buFontTx/>
              <a:buChar char="•"/>
            </a:pPr>
            <a:r>
              <a:rPr lang="en-US" altLang="en-US" sz="2400" b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Simple and well understood body plan with ~25 cell types</a:t>
            </a:r>
          </a:p>
        </p:txBody>
      </p:sp>
    </p:spTree>
    <p:extLst>
      <p:ext uri="{BB962C8B-B14F-4D97-AF65-F5344CB8AC3E}">
        <p14:creationId xmlns:p14="http://schemas.microsoft.com/office/powerpoint/2010/main" val="1075396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87D7872-B469-44C1-B2A2-35D0F672B09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380769" y="274534"/>
            <a:ext cx="8226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FFBF00"/>
                </a:solidFill>
              </a:rPr>
              <a:t>Hydra Vulgaris </a:t>
            </a:r>
            <a:r>
              <a:rPr lang="en-US" sz="2800" b="1" dirty="0">
                <a:solidFill>
                  <a:srgbClr val="FFBF00"/>
                </a:solidFill>
              </a:rPr>
              <a:t>as a model for regeneration</a:t>
            </a:r>
            <a:endParaRPr lang="LID4096" sz="2800" b="1" dirty="0">
              <a:solidFill>
                <a:srgbClr val="FFBF00"/>
              </a:solidFill>
            </a:endParaRPr>
          </a:p>
        </p:txBody>
      </p:sp>
      <p:pic>
        <p:nvPicPr>
          <p:cNvPr id="9" name="image1-small.jpg" descr="image1-small.jpg">
            <a:extLst>
              <a:ext uri="{FF2B5EF4-FFF2-40B4-BE49-F238E27FC236}">
                <a16:creationId xmlns:a16="http://schemas.microsoft.com/office/drawing/2014/main" id="{5555DAD7-742F-4A0E-9236-15EF11E7A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997" y="997129"/>
            <a:ext cx="2824532" cy="4710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0" name="Photo Credits: Stefan Siebert">
            <a:extLst>
              <a:ext uri="{FF2B5EF4-FFF2-40B4-BE49-F238E27FC236}">
                <a16:creationId xmlns:a16="http://schemas.microsoft.com/office/drawing/2014/main" id="{B87A2FEE-40AD-41DB-B8B0-1F0E38050B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21" y="5860871"/>
            <a:ext cx="2505701" cy="35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ctr" defTabSz="820738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 defTabSz="820738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 defTabSz="820738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 defTabSz="820738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 defTabSz="820738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9144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9144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9144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914400" algn="ctr" defTabSz="820738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eaLnBrk="1"/>
            <a:r>
              <a:rPr lang="en-US" altLang="en-US" sz="1400" b="0" dirty="0">
                <a:solidFill>
                  <a:srgbClr val="FFFFFF"/>
                </a:solidFill>
                <a:latin typeface="Helvetica Light" pitchFamily="34" charset="0"/>
                <a:cs typeface="Helvetica Light" pitchFamily="34" charset="0"/>
                <a:sym typeface="Helvetica Light" pitchFamily="34" charset="0"/>
              </a:rPr>
              <a:t>Photo Credits: Stefan Siebert</a:t>
            </a:r>
          </a:p>
        </p:txBody>
      </p:sp>
      <p:sp>
        <p:nvSpPr>
          <p:cNvPr id="11" name="Active stem cell populations that support fast and continual renewal of the entire animal…">
            <a:extLst>
              <a:ext uri="{FF2B5EF4-FFF2-40B4-BE49-F238E27FC236}">
                <a16:creationId xmlns:a16="http://schemas.microsoft.com/office/drawing/2014/main" id="{2AE3297B-F492-45EA-AA02-270C0BF714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6666" y="1531044"/>
            <a:ext cx="5637824" cy="3795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660400" indent="-660400" algn="ctr" defTabSz="4572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algn="ctr" defTabSz="4572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algn="ctr" defTabSz="4572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algn="ctr" defTabSz="4572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algn="ctr" defTabSz="457200"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4572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9144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13716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1828800" indent="914400" algn="ctr" defTabSz="4572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l" eaLnBrk="1">
              <a:buSzPct val="125000"/>
              <a:buFontTx/>
              <a:buChar char="•"/>
            </a:pPr>
            <a:r>
              <a:rPr lang="en-US" altLang="en-US" sz="2400" b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Active stem cell populations that support fast and continual renewal of the entire animal</a:t>
            </a:r>
          </a:p>
          <a:p>
            <a:pPr algn="l" eaLnBrk="1">
              <a:buSzPct val="125000"/>
              <a:buFontTx/>
              <a:buChar char="•"/>
            </a:pPr>
            <a:endParaRPr lang="en-US" altLang="en-US" sz="2400" b="0" dirty="0">
              <a:solidFill>
                <a:srgbClr val="FFFFFF"/>
              </a:solidFill>
              <a:latin typeface="Times Roman"/>
              <a:ea typeface="Times Roman"/>
              <a:cs typeface="Times Roman"/>
              <a:sym typeface="Times Roman"/>
            </a:endParaRPr>
          </a:p>
          <a:p>
            <a:pPr algn="l" eaLnBrk="1">
              <a:buSzPct val="125000"/>
              <a:buFontTx/>
              <a:buChar char="•"/>
            </a:pPr>
            <a:r>
              <a:rPr lang="en-US" altLang="en-US" sz="2400" b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Whole body regeneration (first documented by Abraham Trembley in 1744)</a:t>
            </a:r>
            <a:endParaRPr lang="en-US" altLang="en-US" sz="2400" b="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eaLnBrk="1">
              <a:buSzPct val="125000"/>
              <a:buFontTx/>
              <a:buChar char="•"/>
            </a:pPr>
            <a:endParaRPr lang="en-US" altLang="en-US" sz="2400" b="0" dirty="0">
              <a:latin typeface="Times Roman"/>
              <a:ea typeface="Times Roman"/>
              <a:cs typeface="Times Roman"/>
              <a:sym typeface="Times Roman"/>
            </a:endParaRPr>
          </a:p>
          <a:p>
            <a:pPr algn="l" eaLnBrk="1">
              <a:buSzPct val="125000"/>
              <a:buFontTx/>
              <a:buChar char="•"/>
            </a:pPr>
            <a:r>
              <a:rPr lang="en-US" altLang="en-US" sz="2400" b="0" dirty="0">
                <a:solidFill>
                  <a:srgbClr val="FFFFFF"/>
                </a:solidFill>
                <a:latin typeface="Helvetica" panose="020B0604020202020204" pitchFamily="34" charset="0"/>
                <a:cs typeface="Helvetica" panose="020B0604020202020204" pitchFamily="34" charset="0"/>
                <a:sym typeface="Helvetica" panose="020B0604020202020204" pitchFamily="34" charset="0"/>
              </a:rPr>
              <a:t>Simple and well understood body plan with ~25 cell types</a:t>
            </a:r>
          </a:p>
        </p:txBody>
      </p:sp>
    </p:spTree>
    <p:extLst>
      <p:ext uri="{BB962C8B-B14F-4D97-AF65-F5344CB8AC3E}">
        <p14:creationId xmlns:p14="http://schemas.microsoft.com/office/powerpoint/2010/main" val="8162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95E18-2A17-2B4E-A256-07E28918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E005-017F-F64B-88D5-AC0F9FA01847}" type="slidenum">
              <a:rPr lang="fr-FR" smtClean="0"/>
              <a:t>5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26751" y="222556"/>
            <a:ext cx="8590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BF00"/>
                </a:solidFill>
              </a:rPr>
              <a:t>Hydra </a:t>
            </a:r>
            <a:r>
              <a:rPr lang="fr-FR" sz="2800" b="1" dirty="0" err="1">
                <a:solidFill>
                  <a:srgbClr val="FFBF00"/>
                </a:solidFill>
              </a:rPr>
              <a:t>is</a:t>
            </a:r>
            <a:r>
              <a:rPr lang="fr-FR" sz="2800" b="1" dirty="0">
                <a:solidFill>
                  <a:srgbClr val="FFBF00"/>
                </a:solidFill>
              </a:rPr>
              <a:t> in a constant state of </a:t>
            </a:r>
            <a:r>
              <a:rPr lang="fr-FR" sz="2800" b="1" dirty="0" err="1">
                <a:solidFill>
                  <a:srgbClr val="FFBF00"/>
                </a:solidFill>
              </a:rPr>
              <a:t>renewal</a:t>
            </a:r>
            <a:endParaRPr lang="en-US" sz="2800" b="1" dirty="0">
              <a:solidFill>
                <a:srgbClr val="FFBF00"/>
              </a:solidFill>
            </a:endParaRPr>
          </a:p>
        </p:txBody>
      </p:sp>
      <p:pic>
        <p:nvPicPr>
          <p:cNvPr id="6" name="Lineages.pdf" descr="Lineages.pdf">
            <a:extLst>
              <a:ext uri="{FF2B5EF4-FFF2-40B4-BE49-F238E27FC236}">
                <a16:creationId xmlns:a16="http://schemas.microsoft.com/office/drawing/2014/main" id="{D4FCD7F6-9D0C-40F1-8348-8BF66535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94" y="1780674"/>
            <a:ext cx="8952727" cy="4414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DAF2BFA-A80E-4D16-A092-F90BC432E0DA}"/>
              </a:ext>
            </a:extLst>
          </p:cNvPr>
          <p:cNvSpPr/>
          <p:nvPr/>
        </p:nvSpPr>
        <p:spPr>
          <a:xfrm>
            <a:off x="3698696" y="1948941"/>
            <a:ext cx="143838" cy="39041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8D798D-1199-41E2-9404-E1C5FDDF3C4D}"/>
              </a:ext>
            </a:extLst>
          </p:cNvPr>
          <p:cNvSpPr/>
          <p:nvPr/>
        </p:nvSpPr>
        <p:spPr>
          <a:xfrm>
            <a:off x="1407559" y="2390729"/>
            <a:ext cx="2054832" cy="3791164"/>
          </a:xfrm>
          <a:custGeom>
            <a:avLst/>
            <a:gdLst>
              <a:gd name="connsiteX0" fmla="*/ 945223 w 2054832"/>
              <a:gd name="connsiteY0" fmla="*/ 0 h 3791164"/>
              <a:gd name="connsiteX1" fmla="*/ 1520575 w 2054832"/>
              <a:gd name="connsiteY1" fmla="*/ 82193 h 3791164"/>
              <a:gd name="connsiteX2" fmla="*/ 2044557 w 2054832"/>
              <a:gd name="connsiteY2" fmla="*/ 71919 h 3791164"/>
              <a:gd name="connsiteX3" fmla="*/ 1941816 w 2054832"/>
              <a:gd name="connsiteY3" fmla="*/ 565079 h 3791164"/>
              <a:gd name="connsiteX4" fmla="*/ 1818526 w 2054832"/>
              <a:gd name="connsiteY4" fmla="*/ 986319 h 3791164"/>
              <a:gd name="connsiteX5" fmla="*/ 1808252 w 2054832"/>
              <a:gd name="connsiteY5" fmla="*/ 1376737 h 3791164"/>
              <a:gd name="connsiteX6" fmla="*/ 1828800 w 2054832"/>
              <a:gd name="connsiteY6" fmla="*/ 1777429 h 3791164"/>
              <a:gd name="connsiteX7" fmla="*/ 1993187 w 2054832"/>
              <a:gd name="connsiteY7" fmla="*/ 2342508 h 3791164"/>
              <a:gd name="connsiteX8" fmla="*/ 2024009 w 2054832"/>
              <a:gd name="connsiteY8" fmla="*/ 2661007 h 3791164"/>
              <a:gd name="connsiteX9" fmla="*/ 2034283 w 2054832"/>
              <a:gd name="connsiteY9" fmla="*/ 2794571 h 3791164"/>
              <a:gd name="connsiteX10" fmla="*/ 1982912 w 2054832"/>
              <a:gd name="connsiteY10" fmla="*/ 3082247 h 3791164"/>
              <a:gd name="connsiteX11" fmla="*/ 2054832 w 2054832"/>
              <a:gd name="connsiteY11" fmla="*/ 3482939 h 3791164"/>
              <a:gd name="connsiteX12" fmla="*/ 2054832 w 2054832"/>
              <a:gd name="connsiteY12" fmla="*/ 3791164 h 3791164"/>
              <a:gd name="connsiteX13" fmla="*/ 431515 w 2054832"/>
              <a:gd name="connsiteY13" fmla="*/ 3760342 h 3791164"/>
              <a:gd name="connsiteX14" fmla="*/ 503434 w 2054832"/>
              <a:gd name="connsiteY14" fmla="*/ 3226086 h 3791164"/>
              <a:gd name="connsiteX15" fmla="*/ 0 w 2054832"/>
              <a:gd name="connsiteY15" fmla="*/ 267128 h 3791164"/>
              <a:gd name="connsiteX16" fmla="*/ 945223 w 2054832"/>
              <a:gd name="connsiteY16" fmla="*/ 0 h 379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054832" h="3791164">
                <a:moveTo>
                  <a:pt x="945223" y="0"/>
                </a:moveTo>
                <a:lnTo>
                  <a:pt x="1520575" y="82193"/>
                </a:lnTo>
                <a:lnTo>
                  <a:pt x="2044557" y="71919"/>
                </a:lnTo>
                <a:lnTo>
                  <a:pt x="1941816" y="565079"/>
                </a:lnTo>
                <a:lnTo>
                  <a:pt x="1818526" y="986319"/>
                </a:lnTo>
                <a:lnTo>
                  <a:pt x="1808252" y="1376737"/>
                </a:lnTo>
                <a:lnTo>
                  <a:pt x="1828800" y="1777429"/>
                </a:lnTo>
                <a:lnTo>
                  <a:pt x="1993187" y="2342508"/>
                </a:lnTo>
                <a:lnTo>
                  <a:pt x="2024009" y="2661007"/>
                </a:lnTo>
                <a:lnTo>
                  <a:pt x="2034283" y="2794571"/>
                </a:lnTo>
                <a:lnTo>
                  <a:pt x="1982912" y="3082247"/>
                </a:lnTo>
                <a:lnTo>
                  <a:pt x="2054832" y="3482939"/>
                </a:lnTo>
                <a:lnTo>
                  <a:pt x="2054832" y="3791164"/>
                </a:lnTo>
                <a:lnTo>
                  <a:pt x="431515" y="3760342"/>
                </a:lnTo>
                <a:lnTo>
                  <a:pt x="503434" y="3226086"/>
                </a:lnTo>
                <a:lnTo>
                  <a:pt x="0" y="267128"/>
                </a:lnTo>
                <a:lnTo>
                  <a:pt x="945223" y="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29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95E18-2A17-2B4E-A256-07E28918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E005-017F-F64B-88D5-AC0F9FA01847}" type="slidenum">
              <a:rPr lang="fr-FR" smtClean="0"/>
              <a:t>6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26751" y="222556"/>
            <a:ext cx="8590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BF00"/>
                </a:solidFill>
              </a:rPr>
              <a:t>Hydra </a:t>
            </a:r>
            <a:r>
              <a:rPr lang="fr-FR" sz="2800" b="1" dirty="0" err="1">
                <a:solidFill>
                  <a:srgbClr val="FFBF00"/>
                </a:solidFill>
              </a:rPr>
              <a:t>is</a:t>
            </a:r>
            <a:r>
              <a:rPr lang="fr-FR" sz="2800" b="1" dirty="0">
                <a:solidFill>
                  <a:srgbClr val="FFBF00"/>
                </a:solidFill>
              </a:rPr>
              <a:t> in a constant state of </a:t>
            </a:r>
            <a:r>
              <a:rPr lang="fr-FR" sz="2800" b="1" dirty="0" err="1">
                <a:solidFill>
                  <a:srgbClr val="FFBF00"/>
                </a:solidFill>
              </a:rPr>
              <a:t>renewal</a:t>
            </a:r>
            <a:endParaRPr lang="en-US" sz="2800" b="1" dirty="0">
              <a:solidFill>
                <a:srgbClr val="FFBF00"/>
              </a:solidFill>
            </a:endParaRPr>
          </a:p>
        </p:txBody>
      </p:sp>
      <p:pic>
        <p:nvPicPr>
          <p:cNvPr id="6" name="Lineages.pdf" descr="Lineages.pdf">
            <a:extLst>
              <a:ext uri="{FF2B5EF4-FFF2-40B4-BE49-F238E27FC236}">
                <a16:creationId xmlns:a16="http://schemas.microsoft.com/office/drawing/2014/main" id="{D4FCD7F6-9D0C-40F1-8348-8BF665351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95" y="2229864"/>
            <a:ext cx="5685151" cy="2803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56AF16-1DDC-694F-5EF5-602BBB8B9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288" y="1881473"/>
            <a:ext cx="4230554" cy="36255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23C34BA-0461-78B8-059F-EBDF52B41EB4}"/>
              </a:ext>
            </a:extLst>
          </p:cNvPr>
          <p:cNvSpPr txBox="1"/>
          <p:nvPr/>
        </p:nvSpPr>
        <p:spPr>
          <a:xfrm>
            <a:off x="6423070" y="5704087"/>
            <a:ext cx="4851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Siebert S, Farrell JA,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Cazet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 JF,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Abeykoon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 Y, Primack AS, Schnitzler CE,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Juliano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 CE. Stem cell differentiation trajectories in 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BlinkMacSystemFont"/>
              </a:rPr>
              <a:t>Hydra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 resolved at single-cell resolution. Science. 2019 Jul 26;365(6451):eaav9314.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: 10.1126/science.aav9314. PMID: 31346039; PMCID: PMC7104783.</a:t>
            </a:r>
            <a:endParaRPr lang="LID4096" sz="1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731ED7-5158-EFD8-3F90-3AABF9ED0D2A}"/>
              </a:ext>
            </a:extLst>
          </p:cNvPr>
          <p:cNvSpPr txBox="1"/>
          <p:nvPr/>
        </p:nvSpPr>
        <p:spPr>
          <a:xfrm>
            <a:off x="7543481" y="1302010"/>
            <a:ext cx="26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Homeostatic animal</a:t>
            </a:r>
            <a:endParaRPr lang="LID4096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774F44-2AC0-2D01-55A4-8CBE114E1A43}"/>
              </a:ext>
            </a:extLst>
          </p:cNvPr>
          <p:cNvSpPr txBox="1"/>
          <p:nvPr/>
        </p:nvSpPr>
        <p:spPr>
          <a:xfrm>
            <a:off x="7863603" y="1776519"/>
            <a:ext cx="1192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FFFF"/>
                </a:highlight>
              </a:rPr>
              <a:t>Stem cell</a:t>
            </a:r>
            <a:endParaRPr lang="LID4096" sz="1400" dirty="0">
              <a:highlight>
                <a:srgbClr val="FFFFFF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8DB809-27E6-A106-8C17-6CFBF8655B0B}"/>
              </a:ext>
            </a:extLst>
          </p:cNvPr>
          <p:cNvSpPr txBox="1"/>
          <p:nvPr/>
        </p:nvSpPr>
        <p:spPr>
          <a:xfrm>
            <a:off x="8410804" y="2083378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Bipotential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CFEB20-6605-3F73-BE99-D9B98B7BAE93}"/>
              </a:ext>
            </a:extLst>
          </p:cNvPr>
          <p:cNvSpPr txBox="1"/>
          <p:nvPr/>
        </p:nvSpPr>
        <p:spPr>
          <a:xfrm>
            <a:off x="7684284" y="2702302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Neuron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66188E-524C-6990-A0AA-3CCADDB0FDB1}"/>
              </a:ext>
            </a:extLst>
          </p:cNvPr>
          <p:cNvSpPr txBox="1"/>
          <p:nvPr/>
        </p:nvSpPr>
        <p:spPr>
          <a:xfrm>
            <a:off x="9423084" y="2557461"/>
            <a:ext cx="1583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Gland cell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D9790B-EFC8-C564-50E9-94BBDC3299ED}"/>
              </a:ext>
            </a:extLst>
          </p:cNvPr>
          <p:cNvSpPr txBox="1"/>
          <p:nvPr/>
        </p:nvSpPr>
        <p:spPr>
          <a:xfrm>
            <a:off x="6386243" y="3037885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Nb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4206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95E18-2A17-2B4E-A256-07E28918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E005-017F-F64B-88D5-AC0F9FA01847}" type="slidenum">
              <a:rPr lang="fr-FR" smtClean="0"/>
              <a:t>7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226751" y="222556"/>
            <a:ext cx="8590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>
                <a:solidFill>
                  <a:srgbClr val="FFBF00"/>
                </a:solidFill>
              </a:rPr>
              <a:t>Hydra </a:t>
            </a:r>
            <a:r>
              <a:rPr lang="fr-FR" sz="2800" b="1" dirty="0" err="1">
                <a:solidFill>
                  <a:srgbClr val="FFBF00"/>
                </a:solidFill>
              </a:rPr>
              <a:t>is</a:t>
            </a:r>
            <a:r>
              <a:rPr lang="fr-FR" sz="2800" b="1" dirty="0">
                <a:solidFill>
                  <a:srgbClr val="FFBF00"/>
                </a:solidFill>
              </a:rPr>
              <a:t> in a constant state of </a:t>
            </a:r>
            <a:r>
              <a:rPr lang="fr-FR" sz="2800" b="1" dirty="0" err="1">
                <a:solidFill>
                  <a:srgbClr val="FFBF00"/>
                </a:solidFill>
              </a:rPr>
              <a:t>renewal</a:t>
            </a:r>
            <a:endParaRPr lang="en-US" sz="2800" b="1" dirty="0">
              <a:solidFill>
                <a:srgbClr val="FFB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0C898-E367-2D6D-F0FC-58F55724A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7162" y="1720527"/>
            <a:ext cx="3628824" cy="3822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66F7C-5559-D3D5-36C3-586CAD797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1528" y="1656046"/>
            <a:ext cx="4230554" cy="36255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383717E-9C6D-E500-15D8-455E3F092421}"/>
              </a:ext>
            </a:extLst>
          </p:cNvPr>
          <p:cNvSpPr txBox="1"/>
          <p:nvPr/>
        </p:nvSpPr>
        <p:spPr>
          <a:xfrm>
            <a:off x="1063310" y="5478660"/>
            <a:ext cx="4851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Siebert S, Farrell JA,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Cazet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 JF,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Abeykoon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 Y, Primack AS, Schnitzler CE,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Juliano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 CE. Stem cell differentiation trajectories in </a:t>
            </a:r>
            <a:r>
              <a:rPr lang="en-US" sz="1000" b="0" i="1" dirty="0">
                <a:solidFill>
                  <a:srgbClr val="212121"/>
                </a:solidFill>
                <a:effectLst/>
                <a:latin typeface="BlinkMacSystemFont"/>
              </a:rPr>
              <a:t>Hydra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 resolved at single-cell resolution. Science. 2019 Jul 26;365(6451):eaav9314.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BlinkMacSystemFont"/>
              </a:rPr>
              <a:t>: 10.1126/science.aav9314. PMID: 31346039; PMCID: PMC7104783.</a:t>
            </a:r>
            <a:endParaRPr lang="LID4096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8E80E3-1E4A-F95B-ACBF-6B821CF96007}"/>
              </a:ext>
            </a:extLst>
          </p:cNvPr>
          <p:cNvSpPr txBox="1"/>
          <p:nvPr/>
        </p:nvSpPr>
        <p:spPr>
          <a:xfrm>
            <a:off x="2183721" y="1076583"/>
            <a:ext cx="261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Homeostatic animal</a:t>
            </a:r>
            <a:endParaRPr lang="LID4096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7C2ABF-4F51-E1C4-5A5F-AAC09CFFA783}"/>
              </a:ext>
            </a:extLst>
          </p:cNvPr>
          <p:cNvSpPr txBox="1"/>
          <p:nvPr/>
        </p:nvSpPr>
        <p:spPr>
          <a:xfrm>
            <a:off x="2503843" y="1551092"/>
            <a:ext cx="1192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FFFF"/>
                </a:highlight>
              </a:rPr>
              <a:t>Stem cell</a:t>
            </a:r>
            <a:endParaRPr lang="LID4096" sz="1400" dirty="0">
              <a:highlight>
                <a:srgbClr val="FFFFFF"/>
              </a:highligh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66311D-A65F-4D93-81E7-B07D66CFEC33}"/>
              </a:ext>
            </a:extLst>
          </p:cNvPr>
          <p:cNvSpPr txBox="1"/>
          <p:nvPr/>
        </p:nvSpPr>
        <p:spPr>
          <a:xfrm>
            <a:off x="3051044" y="1857951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Bipotential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3297AA-9EB6-2217-1071-A33348460481}"/>
              </a:ext>
            </a:extLst>
          </p:cNvPr>
          <p:cNvSpPr txBox="1"/>
          <p:nvPr/>
        </p:nvSpPr>
        <p:spPr>
          <a:xfrm>
            <a:off x="2324524" y="2476875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Neuron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416D60-969C-F692-C356-5844218E7C38}"/>
              </a:ext>
            </a:extLst>
          </p:cNvPr>
          <p:cNvSpPr txBox="1"/>
          <p:nvPr/>
        </p:nvSpPr>
        <p:spPr>
          <a:xfrm>
            <a:off x="4063324" y="2332034"/>
            <a:ext cx="1583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Gland cell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B5D867-F0B8-8672-2BC5-B6C1288A5399}"/>
              </a:ext>
            </a:extLst>
          </p:cNvPr>
          <p:cNvSpPr txBox="1"/>
          <p:nvPr/>
        </p:nvSpPr>
        <p:spPr>
          <a:xfrm>
            <a:off x="1026483" y="2812458"/>
            <a:ext cx="20245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ighlight>
                  <a:srgbClr val="FFFFFF"/>
                </a:highlight>
              </a:rPr>
              <a:t>Nb progenitor</a:t>
            </a:r>
            <a:endParaRPr lang="LID4096" sz="1200" dirty="0">
              <a:highlight>
                <a:srgbClr val="FFFFFF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CA833B-E60A-3B95-F933-438D31149D08}"/>
              </a:ext>
            </a:extLst>
          </p:cNvPr>
          <p:cNvSpPr/>
          <p:nvPr/>
        </p:nvSpPr>
        <p:spPr>
          <a:xfrm>
            <a:off x="2403268" y="2448030"/>
            <a:ext cx="1867072" cy="686949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717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5A95E18-2A17-2B4E-A256-07E28918C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1E005-017F-F64B-88D5-AC0F9FA01847}" type="slidenum">
              <a:rPr lang="fr-FR" smtClean="0"/>
              <a:t>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597927-B03E-9556-5DA3-14B92064A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025F68-B826-15F6-BA68-0B23F87C1B30}"/>
              </a:ext>
            </a:extLst>
          </p:cNvPr>
          <p:cNvSpPr txBox="1"/>
          <p:nvPr/>
        </p:nvSpPr>
        <p:spPr>
          <a:xfrm>
            <a:off x="80712" y="164433"/>
            <a:ext cx="9266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 err="1">
                <a:solidFill>
                  <a:srgbClr val="FFBF00"/>
                </a:solidFill>
              </a:rPr>
              <a:t>scRNAseq</a:t>
            </a:r>
            <a:r>
              <a:rPr lang="fr-FR" sz="2800" b="1" dirty="0">
                <a:solidFill>
                  <a:srgbClr val="FFBF00"/>
                </a:solidFill>
              </a:rPr>
              <a:t> </a:t>
            </a:r>
            <a:r>
              <a:rPr lang="fr-FR" sz="2800" b="1" dirty="0" err="1">
                <a:solidFill>
                  <a:srgbClr val="FFBF00"/>
                </a:solidFill>
              </a:rPr>
              <a:t>from</a:t>
            </a:r>
            <a:r>
              <a:rPr lang="fr-FR" sz="2800" b="1" dirty="0">
                <a:solidFill>
                  <a:srgbClr val="FFBF00"/>
                </a:solidFill>
              </a:rPr>
              <a:t> </a:t>
            </a:r>
            <a:r>
              <a:rPr lang="fr-FR" sz="2800" b="1" dirty="0" err="1">
                <a:solidFill>
                  <a:srgbClr val="FFBF00"/>
                </a:solidFill>
              </a:rPr>
              <a:t>Tsiairis</a:t>
            </a:r>
            <a:r>
              <a:rPr lang="fr-FR" sz="2800" b="1" dirty="0">
                <a:solidFill>
                  <a:srgbClr val="FFBF00"/>
                </a:solidFill>
              </a:rPr>
              <a:t> </a:t>
            </a:r>
            <a:r>
              <a:rPr lang="fr-FR" sz="2800" b="1" dirty="0" err="1">
                <a:solidFill>
                  <a:srgbClr val="FFBF00"/>
                </a:solidFill>
              </a:rPr>
              <a:t>lab</a:t>
            </a:r>
            <a:r>
              <a:rPr lang="fr-FR" sz="2800" b="1" dirty="0">
                <a:solidFill>
                  <a:srgbClr val="FFBF00"/>
                </a:solidFill>
              </a:rPr>
              <a:t>: 96 </a:t>
            </a:r>
            <a:r>
              <a:rPr lang="fr-FR" sz="2800" b="1" dirty="0" err="1">
                <a:solidFill>
                  <a:srgbClr val="FFBF00"/>
                </a:solidFill>
              </a:rPr>
              <a:t>hours</a:t>
            </a:r>
            <a:r>
              <a:rPr lang="fr-FR" sz="2800" b="1" dirty="0">
                <a:solidFill>
                  <a:srgbClr val="FFBF00"/>
                </a:solidFill>
              </a:rPr>
              <a:t> time course post </a:t>
            </a:r>
            <a:r>
              <a:rPr lang="fr-FR" sz="2800" b="1" dirty="0" err="1">
                <a:solidFill>
                  <a:srgbClr val="FFBF00"/>
                </a:solidFill>
              </a:rPr>
              <a:t>injury</a:t>
            </a:r>
            <a:endParaRPr lang="en-US" sz="2800" b="1" dirty="0">
              <a:solidFill>
                <a:srgbClr val="FFBF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340D2C-F9F4-481E-9E8F-E3BA727C5D7F}"/>
              </a:ext>
            </a:extLst>
          </p:cNvPr>
          <p:cNvSpPr txBox="1"/>
          <p:nvPr/>
        </p:nvSpPr>
        <p:spPr>
          <a:xfrm>
            <a:off x="792564" y="1105299"/>
            <a:ext cx="4427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rgbClr val="0000FF"/>
                </a:solidFill>
                <a:hlinkClick r:id="rId4"/>
              </a:rPr>
              <a:t>https://doi.org/10.1101/2024.02.08.579449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EE4CDE-95FF-40E9-8210-2EB29D4B8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33" y="1684754"/>
            <a:ext cx="8710312" cy="411048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4E2533-4B8A-44D5-979D-CA87E1B02145}"/>
              </a:ext>
            </a:extLst>
          </p:cNvPr>
          <p:cNvCxnSpPr/>
          <p:nvPr/>
        </p:nvCxnSpPr>
        <p:spPr>
          <a:xfrm>
            <a:off x="1028503" y="3948817"/>
            <a:ext cx="883577" cy="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A82319B-F322-4251-B7F0-4927674733A9}"/>
              </a:ext>
            </a:extLst>
          </p:cNvPr>
          <p:cNvSpPr txBox="1"/>
          <p:nvPr/>
        </p:nvSpPr>
        <p:spPr>
          <a:xfrm>
            <a:off x="838200" y="5981459"/>
            <a:ext cx="5496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20-40 Hydras cut in half per timepoint.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FA7BAB-CEB3-4645-87B1-B441F713B0F1}"/>
              </a:ext>
            </a:extLst>
          </p:cNvPr>
          <p:cNvSpPr txBox="1"/>
          <p:nvPr/>
        </p:nvSpPr>
        <p:spPr>
          <a:xfrm>
            <a:off x="9632757" y="2792747"/>
            <a:ext cx="1586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REG_FOOT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6E83FC-3655-42DB-82E0-186D7324C4C1}"/>
              </a:ext>
            </a:extLst>
          </p:cNvPr>
          <p:cNvSpPr txBox="1"/>
          <p:nvPr/>
        </p:nvSpPr>
        <p:spPr>
          <a:xfrm>
            <a:off x="9632757" y="4576974"/>
            <a:ext cx="1504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REG_HEAD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7064C00-3575-43EF-B3A4-DB1EA85C6F4C}"/>
              </a:ext>
            </a:extLst>
          </p:cNvPr>
          <p:cNvSpPr/>
          <p:nvPr/>
        </p:nvSpPr>
        <p:spPr>
          <a:xfrm>
            <a:off x="9269866" y="2094265"/>
            <a:ext cx="298670" cy="17179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468D2F15-FD05-402F-879C-550169278113}"/>
              </a:ext>
            </a:extLst>
          </p:cNvPr>
          <p:cNvSpPr/>
          <p:nvPr/>
        </p:nvSpPr>
        <p:spPr>
          <a:xfrm>
            <a:off x="9269866" y="3948817"/>
            <a:ext cx="298670" cy="17179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17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30752AC-7AC9-4A47-9ED8-E80CAA3B2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9067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F1B213-EF60-7D6F-E62B-BE56A2AF6DAB}"/>
              </a:ext>
            </a:extLst>
          </p:cNvPr>
          <p:cNvSpPr txBox="1"/>
          <p:nvPr/>
        </p:nvSpPr>
        <p:spPr>
          <a:xfrm>
            <a:off x="2327063" y="4134852"/>
            <a:ext cx="75378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Anything else interesting happening in the interstitial cells?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96827-7637-C401-5D12-EFEBD0B2AA72}"/>
              </a:ext>
            </a:extLst>
          </p:cNvPr>
          <p:cNvSpPr txBox="1"/>
          <p:nvPr/>
        </p:nvSpPr>
        <p:spPr>
          <a:xfrm>
            <a:off x="213704" y="191779"/>
            <a:ext cx="8590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BF00"/>
                </a:solidFill>
              </a:rPr>
              <a:t>My rotation project</a:t>
            </a:r>
            <a:endParaRPr lang="LID4096" sz="2800" b="1" dirty="0">
              <a:solidFill>
                <a:srgbClr val="FFB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CA2EAB-28BF-489C-BC67-56D4B578F23F}"/>
              </a:ext>
            </a:extLst>
          </p:cNvPr>
          <p:cNvSpPr txBox="1"/>
          <p:nvPr/>
        </p:nvSpPr>
        <p:spPr>
          <a:xfrm>
            <a:off x="2327065" y="1778357"/>
            <a:ext cx="7537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Where and when are injury-specific transcription factors expressed in the </a:t>
            </a:r>
            <a:r>
              <a:rPr lang="en-US" sz="3200" dirty="0" err="1"/>
              <a:t>scRNAseq</a:t>
            </a:r>
            <a:r>
              <a:rPr lang="en-US" sz="3200" dirty="0"/>
              <a:t> data?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C4FEA29-FBAE-4E17-8E37-B40E45A6B395}"/>
              </a:ext>
            </a:extLst>
          </p:cNvPr>
          <p:cNvCxnSpPr/>
          <p:nvPr/>
        </p:nvCxnSpPr>
        <p:spPr>
          <a:xfrm>
            <a:off x="3681281" y="3599975"/>
            <a:ext cx="4550229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E01181A-9E16-DBA4-2D3F-6FF2B73AD202}"/>
              </a:ext>
            </a:extLst>
          </p:cNvPr>
          <p:cNvSpPr txBox="1"/>
          <p:nvPr/>
        </p:nvSpPr>
        <p:spPr>
          <a:xfrm>
            <a:off x="2327063" y="1778357"/>
            <a:ext cx="7537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Where and when are injury-specific transcription factors expressed in the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</a:rPr>
              <a:t>scRNAseq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</a:rPr>
              <a:t> data?</a:t>
            </a:r>
          </a:p>
        </p:txBody>
      </p:sp>
    </p:spTree>
    <p:extLst>
      <p:ext uri="{BB962C8B-B14F-4D97-AF65-F5344CB8AC3E}">
        <p14:creationId xmlns:p14="http://schemas.microsoft.com/office/powerpoint/2010/main" val="101751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8CE8A405F95E4386B02EEB339B81F1" ma:contentTypeVersion="3" ma:contentTypeDescription="Create a new document." ma:contentTypeScope="" ma:versionID="a8b5e6d1a8657ae53d83a68889ce6b32">
  <xsd:schema xmlns:xsd="http://www.w3.org/2001/XMLSchema" xmlns:xs="http://www.w3.org/2001/XMLSchema" xmlns:p="http://schemas.microsoft.com/office/2006/metadata/properties" xmlns:ns3="bc09de7f-1a8a-4e5b-8e68-dc87f9f2277a" targetNamespace="http://schemas.microsoft.com/office/2006/metadata/properties" ma:root="true" ma:fieldsID="ac0eb5e643bc2af430881a14b59b38de" ns3:_="">
    <xsd:import namespace="bc09de7f-1a8a-4e5b-8e68-dc87f9f227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9de7f-1a8a-4e5b-8e68-dc87f9f22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081BDF9-5AAA-4460-A1D8-EDF0BDA70A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09de7f-1a8a-4e5b-8e68-dc87f9f227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CD9554D-5FDE-445A-AC39-4711BD514272}">
  <ds:schemaRefs>
    <ds:schemaRef ds:uri="http://schemas.microsoft.com/office/2006/documentManagement/types"/>
    <ds:schemaRef ds:uri="bc09de7f-1a8a-4e5b-8e68-dc87f9f2277a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6AAE7C3-CF82-46E4-B00F-6F203DADB6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1364</Words>
  <Application>Microsoft Office PowerPoint</Application>
  <PresentationFormat>Widescreen</PresentationFormat>
  <Paragraphs>330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BlinkMacSystemFont</vt:lpstr>
      <vt:lpstr>Calibri</vt:lpstr>
      <vt:lpstr>Calibri Light</vt:lpstr>
      <vt:lpstr>Helvetica</vt:lpstr>
      <vt:lpstr>Helvetica Light</vt:lpstr>
      <vt:lpstr>Quattrocento Sans</vt:lpstr>
      <vt:lpstr>Times New Roman</vt:lpstr>
      <vt:lpstr>Times Roman</vt:lpstr>
      <vt:lpstr>TimesNewRomanPS-BoldItalicMT</vt:lpstr>
      <vt:lpstr>TimesNewRomanPS-BoldMT</vt:lpstr>
      <vt:lpstr>TimesNewRomanPS-ItalicMT</vt:lpstr>
      <vt:lpstr>TimesNewRomanPSMT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Marion Hardy</dc:creator>
  <cp:lastModifiedBy>Marion Hardy</cp:lastModifiedBy>
  <cp:revision>157</cp:revision>
  <dcterms:created xsi:type="dcterms:W3CDTF">2023-10-30T19:33:39Z</dcterms:created>
  <dcterms:modified xsi:type="dcterms:W3CDTF">2024-03-11T20:53:42Z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0x010100448CE8A405F95E4386B02EEB339B81F1</vt:lpwstr>
  </property>
</Properties>
</file>